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70" r:id="rId7"/>
    <p:sldId id="261" r:id="rId8"/>
    <p:sldId id="276" r:id="rId9"/>
    <p:sldId id="264" r:id="rId10"/>
    <p:sldId id="265" r:id="rId11"/>
    <p:sldId id="266" r:id="rId12"/>
    <p:sldId id="267" r:id="rId13"/>
    <p:sldId id="268" r:id="rId14"/>
    <p:sldId id="278" r:id="rId15"/>
    <p:sldId id="277" r:id="rId16"/>
    <p:sldId id="271" r:id="rId17"/>
    <p:sldId id="273" r:id="rId18"/>
    <p:sldId id="280" r:id="rId19"/>
    <p:sldId id="274" r:id="rId20"/>
    <p:sldId id="272" r:id="rId21"/>
    <p:sldId id="279"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493" autoAdjust="0"/>
  </p:normalViewPr>
  <p:slideViewPr>
    <p:cSldViewPr>
      <p:cViewPr varScale="1">
        <p:scale>
          <a:sx n="104" d="100"/>
          <a:sy n="104" d="100"/>
        </p:scale>
        <p:origin x="-1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EFEE3-ED95-40FA-A278-2A0271AE3683}"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pl-PL"/>
        </a:p>
      </dgm:t>
    </dgm:pt>
    <dgm:pt modelId="{12710858-68CA-4867-B808-76384820B44D}">
      <dgm:prSet phldrT="[Tekst]"/>
      <dgm:spPr/>
      <dgm:t>
        <a:bodyPr/>
        <a:lstStyle/>
        <a:p>
          <a:r>
            <a:rPr lang="pl-PL" dirty="0"/>
            <a:t>Ekonomiczne funkcje pieniądza</a:t>
          </a:r>
        </a:p>
      </dgm:t>
    </dgm:pt>
    <dgm:pt modelId="{09503CD2-B821-4081-8FC8-C9CCF034138D}" type="parTrans" cxnId="{C477E3C9-A964-4CF2-8B54-3256D35A6F3E}">
      <dgm:prSet/>
      <dgm:spPr/>
      <dgm:t>
        <a:bodyPr/>
        <a:lstStyle/>
        <a:p>
          <a:endParaRPr lang="pl-PL"/>
        </a:p>
      </dgm:t>
    </dgm:pt>
    <dgm:pt modelId="{8A1AD72F-7072-47F7-89FB-3A5EBF500185}" type="sibTrans" cxnId="{C477E3C9-A964-4CF2-8B54-3256D35A6F3E}">
      <dgm:prSet/>
      <dgm:spPr/>
      <dgm:t>
        <a:bodyPr/>
        <a:lstStyle/>
        <a:p>
          <a:endParaRPr lang="pl-PL"/>
        </a:p>
      </dgm:t>
    </dgm:pt>
    <dgm:pt modelId="{32E4FE9C-4B45-472B-933B-7BFA07AA982A}">
      <dgm:prSet phldrT="[Tekst]" custT="1"/>
      <dgm:spPr/>
      <dgm:t>
        <a:bodyPr/>
        <a:lstStyle/>
        <a:p>
          <a:r>
            <a:rPr lang="pl-PL" sz="2800" b="1" dirty="0" smtClean="0"/>
            <a:t>Cyrkulacyjna</a:t>
          </a:r>
          <a:endParaRPr lang="pl-PL" sz="2800" b="0" dirty="0"/>
        </a:p>
        <a:p>
          <a:r>
            <a:rPr lang="pl-PL" sz="2000" dirty="0"/>
            <a:t>Towar lub usługa może być sprzedany, a za otrzymane pieniądze dokonać zakupu towaru lub usługi w innym miejscu oraz w innym terminie</a:t>
          </a:r>
          <a:endParaRPr lang="pl-PL" sz="1100" b="1" dirty="0"/>
        </a:p>
      </dgm:t>
    </dgm:pt>
    <dgm:pt modelId="{8F0F94E5-1936-493E-94ED-2E32BE87E176}" type="parTrans" cxnId="{933937E2-445F-417B-86D2-C30B780A2526}">
      <dgm:prSet/>
      <dgm:spPr/>
      <dgm:t>
        <a:bodyPr/>
        <a:lstStyle/>
        <a:p>
          <a:endParaRPr lang="pl-PL"/>
        </a:p>
      </dgm:t>
    </dgm:pt>
    <dgm:pt modelId="{89CDD704-9650-4132-9D69-01235643A738}" type="sibTrans" cxnId="{933937E2-445F-417B-86D2-C30B780A2526}">
      <dgm:prSet/>
      <dgm:spPr/>
      <dgm:t>
        <a:bodyPr/>
        <a:lstStyle/>
        <a:p>
          <a:endParaRPr lang="pl-PL"/>
        </a:p>
      </dgm:t>
    </dgm:pt>
    <dgm:pt modelId="{9DEC109A-A293-48BA-B6F9-6A2590632318}">
      <dgm:prSet phldrT="[Tekst]" custT="1"/>
      <dgm:spPr/>
      <dgm:t>
        <a:bodyPr/>
        <a:lstStyle/>
        <a:p>
          <a:r>
            <a:rPr lang="pl-PL" sz="2800" b="1" dirty="0" smtClean="0"/>
            <a:t>Obrachunkowa</a:t>
          </a:r>
          <a:endParaRPr lang="pl-PL" sz="2800" dirty="0"/>
        </a:p>
        <a:p>
          <a:r>
            <a:rPr lang="pl-PL" sz="2000" dirty="0"/>
            <a:t>Przy pomocy pieniądza możliwe jest wyrażenie wartości innych towarów</a:t>
          </a:r>
          <a:endParaRPr lang="pl-PL" sz="2800" dirty="0"/>
        </a:p>
        <a:p>
          <a:endParaRPr lang="pl-PL" sz="2800" dirty="0"/>
        </a:p>
      </dgm:t>
    </dgm:pt>
    <dgm:pt modelId="{6FAC28ED-DE56-41AC-B444-3EB3B2FCD6AC}" type="parTrans" cxnId="{87B1D634-D162-499E-B4DC-75A4F53CA82C}">
      <dgm:prSet/>
      <dgm:spPr/>
      <dgm:t>
        <a:bodyPr/>
        <a:lstStyle/>
        <a:p>
          <a:endParaRPr lang="pl-PL"/>
        </a:p>
      </dgm:t>
    </dgm:pt>
    <dgm:pt modelId="{D87E5C22-6460-4017-9236-6CAB508A8C00}" type="sibTrans" cxnId="{87B1D634-D162-499E-B4DC-75A4F53CA82C}">
      <dgm:prSet/>
      <dgm:spPr/>
      <dgm:t>
        <a:bodyPr/>
        <a:lstStyle/>
        <a:p>
          <a:endParaRPr lang="pl-PL"/>
        </a:p>
      </dgm:t>
    </dgm:pt>
    <dgm:pt modelId="{A2C42B49-C5FD-4694-9891-1A36B522C3D1}">
      <dgm:prSet phldrT="[Tekst]" custT="1"/>
      <dgm:spPr/>
      <dgm:t>
        <a:bodyPr/>
        <a:lstStyle/>
        <a:p>
          <a:endParaRPr lang="pl-PL" sz="2800" b="1" dirty="0" smtClean="0"/>
        </a:p>
        <a:p>
          <a:r>
            <a:rPr lang="pl-PL" sz="2800" b="1" dirty="0" smtClean="0"/>
            <a:t>Płatnicza</a:t>
          </a:r>
          <a:endParaRPr lang="pl-PL" sz="2800" b="1" dirty="0"/>
        </a:p>
        <a:p>
          <a:endParaRPr lang="pl-PL" sz="2000" dirty="0" smtClean="0"/>
        </a:p>
        <a:p>
          <a:r>
            <a:rPr lang="pl-PL" sz="2000" dirty="0" smtClean="0"/>
            <a:t>Pieniądz </a:t>
          </a:r>
          <a:r>
            <a:rPr lang="pl-PL" sz="2000" dirty="0"/>
            <a:t>jest „środkiem płatniczym”</a:t>
          </a:r>
        </a:p>
        <a:p>
          <a:endParaRPr lang="pl-PL" sz="2000" b="1" dirty="0"/>
        </a:p>
        <a:p>
          <a:endParaRPr lang="pl-PL" sz="2000" b="1" dirty="0"/>
        </a:p>
        <a:p>
          <a:endParaRPr lang="pl-PL" sz="2000" b="1" dirty="0"/>
        </a:p>
        <a:p>
          <a:endParaRPr lang="pl-PL" sz="2000" b="1" dirty="0"/>
        </a:p>
        <a:p>
          <a:endParaRPr lang="pl-PL" sz="2000" b="1" dirty="0"/>
        </a:p>
        <a:p>
          <a:endParaRPr lang="pl-PL" sz="1600" b="1" dirty="0"/>
        </a:p>
      </dgm:t>
    </dgm:pt>
    <dgm:pt modelId="{A918D732-8B30-4BC5-B840-2349FAAE1CCE}" type="parTrans" cxnId="{EA291AF9-D074-42E2-B02C-E48068C9583D}">
      <dgm:prSet/>
      <dgm:spPr/>
      <dgm:t>
        <a:bodyPr/>
        <a:lstStyle/>
        <a:p>
          <a:endParaRPr lang="pl-PL"/>
        </a:p>
      </dgm:t>
    </dgm:pt>
    <dgm:pt modelId="{496CA7AB-BE4E-4A8D-A663-5E5134F9E763}" type="sibTrans" cxnId="{EA291AF9-D074-42E2-B02C-E48068C9583D}">
      <dgm:prSet/>
      <dgm:spPr/>
      <dgm:t>
        <a:bodyPr/>
        <a:lstStyle/>
        <a:p>
          <a:endParaRPr lang="pl-PL"/>
        </a:p>
      </dgm:t>
    </dgm:pt>
    <dgm:pt modelId="{DF823493-4F49-4E18-860B-EE217AC731F4}">
      <dgm:prSet phldrT="[Tekst]" custT="1"/>
      <dgm:spPr/>
      <dgm:t>
        <a:bodyPr/>
        <a:lstStyle/>
        <a:p>
          <a:r>
            <a:rPr lang="pl-PL" sz="2800" b="1" dirty="0" smtClean="0"/>
            <a:t>      </a:t>
          </a:r>
          <a:r>
            <a:rPr lang="pl-PL" sz="2800" b="1" dirty="0" err="1" smtClean="0"/>
            <a:t>Tezauryzacyjna</a:t>
          </a:r>
          <a:endParaRPr lang="pl-PL" sz="2800" b="1" dirty="0" smtClean="0"/>
        </a:p>
        <a:p>
          <a:endParaRPr lang="pl-PL" sz="2800" b="1" dirty="0"/>
        </a:p>
        <a:p>
          <a:r>
            <a:rPr lang="pl-PL" sz="2000" dirty="0"/>
            <a:t>Środki pieniężne uzyskane ze sprzedaży towarów lub usług mogą być oszczędzane</a:t>
          </a:r>
        </a:p>
        <a:p>
          <a:endParaRPr lang="pl-PL" sz="2000" b="1" dirty="0"/>
        </a:p>
        <a:p>
          <a:endParaRPr lang="pl-PL" sz="2000" b="1" dirty="0"/>
        </a:p>
        <a:p>
          <a:endParaRPr lang="pl-PL" sz="2000" b="1" dirty="0"/>
        </a:p>
        <a:p>
          <a:endParaRPr lang="pl-PL" sz="2000" b="1" dirty="0"/>
        </a:p>
      </dgm:t>
    </dgm:pt>
    <dgm:pt modelId="{752A185C-F4AA-4E14-9227-04A591A72E36}" type="parTrans" cxnId="{E1590D9D-3417-48EA-98E2-8F516C04D29E}">
      <dgm:prSet/>
      <dgm:spPr/>
      <dgm:t>
        <a:bodyPr/>
        <a:lstStyle/>
        <a:p>
          <a:endParaRPr lang="pl-PL"/>
        </a:p>
      </dgm:t>
    </dgm:pt>
    <dgm:pt modelId="{F3D5A23A-5F0E-4D8A-9B2C-D9372CFC15DA}" type="sibTrans" cxnId="{E1590D9D-3417-48EA-98E2-8F516C04D29E}">
      <dgm:prSet/>
      <dgm:spPr/>
      <dgm:t>
        <a:bodyPr/>
        <a:lstStyle/>
        <a:p>
          <a:endParaRPr lang="pl-PL"/>
        </a:p>
      </dgm:t>
    </dgm:pt>
    <dgm:pt modelId="{5C498827-7D0F-40FE-9F14-0E24E2241FF4}" type="pres">
      <dgm:prSet presAssocID="{27DEFEE3-ED95-40FA-A278-2A0271AE3683}" presName="diagram" presStyleCnt="0">
        <dgm:presLayoutVars>
          <dgm:chMax val="1"/>
          <dgm:dir/>
          <dgm:animLvl val="ctr"/>
          <dgm:resizeHandles val="exact"/>
        </dgm:presLayoutVars>
      </dgm:prSet>
      <dgm:spPr/>
      <dgm:t>
        <a:bodyPr/>
        <a:lstStyle/>
        <a:p>
          <a:endParaRPr lang="pl-PL"/>
        </a:p>
      </dgm:t>
    </dgm:pt>
    <dgm:pt modelId="{0CDA5EE9-C64F-46ED-AE48-AAE51645E945}" type="pres">
      <dgm:prSet presAssocID="{27DEFEE3-ED95-40FA-A278-2A0271AE3683}" presName="matrix" presStyleCnt="0"/>
      <dgm:spPr/>
      <dgm:t>
        <a:bodyPr/>
        <a:lstStyle/>
        <a:p>
          <a:endParaRPr lang="pl-PL"/>
        </a:p>
      </dgm:t>
    </dgm:pt>
    <dgm:pt modelId="{C644BC6D-96A3-4DA4-BF0E-8FFB3BC5AB00}" type="pres">
      <dgm:prSet presAssocID="{27DEFEE3-ED95-40FA-A278-2A0271AE3683}" presName="tile1" presStyleLbl="node1" presStyleIdx="0" presStyleCnt="4" custLinFactNeighborX="-1905"/>
      <dgm:spPr/>
      <dgm:t>
        <a:bodyPr/>
        <a:lstStyle/>
        <a:p>
          <a:endParaRPr lang="pl-PL"/>
        </a:p>
      </dgm:t>
    </dgm:pt>
    <dgm:pt modelId="{C5BF33A5-E623-44F3-8565-524215A007B5}" type="pres">
      <dgm:prSet presAssocID="{27DEFEE3-ED95-40FA-A278-2A0271AE3683}" presName="tile1text" presStyleLbl="node1" presStyleIdx="0" presStyleCnt="4">
        <dgm:presLayoutVars>
          <dgm:chMax val="0"/>
          <dgm:chPref val="0"/>
          <dgm:bulletEnabled val="1"/>
        </dgm:presLayoutVars>
      </dgm:prSet>
      <dgm:spPr/>
      <dgm:t>
        <a:bodyPr/>
        <a:lstStyle/>
        <a:p>
          <a:endParaRPr lang="pl-PL"/>
        </a:p>
      </dgm:t>
    </dgm:pt>
    <dgm:pt modelId="{E07C3D5F-4086-4ED6-A67E-6491FF1ADC8D}" type="pres">
      <dgm:prSet presAssocID="{27DEFEE3-ED95-40FA-A278-2A0271AE3683}" presName="tile2" presStyleLbl="node1" presStyleIdx="1" presStyleCnt="4" custLinFactNeighborX="3774" custLinFactNeighborY="-2857"/>
      <dgm:spPr/>
      <dgm:t>
        <a:bodyPr/>
        <a:lstStyle/>
        <a:p>
          <a:endParaRPr lang="pl-PL"/>
        </a:p>
      </dgm:t>
    </dgm:pt>
    <dgm:pt modelId="{8A697155-1667-4CDF-8B04-53AA476BC743}" type="pres">
      <dgm:prSet presAssocID="{27DEFEE3-ED95-40FA-A278-2A0271AE3683}" presName="tile2text" presStyleLbl="node1" presStyleIdx="1" presStyleCnt="4">
        <dgm:presLayoutVars>
          <dgm:chMax val="0"/>
          <dgm:chPref val="0"/>
          <dgm:bulletEnabled val="1"/>
        </dgm:presLayoutVars>
      </dgm:prSet>
      <dgm:spPr/>
      <dgm:t>
        <a:bodyPr/>
        <a:lstStyle/>
        <a:p>
          <a:endParaRPr lang="pl-PL"/>
        </a:p>
      </dgm:t>
    </dgm:pt>
    <dgm:pt modelId="{904BE775-0E23-4F50-A347-5944DBF4FF16}" type="pres">
      <dgm:prSet presAssocID="{27DEFEE3-ED95-40FA-A278-2A0271AE3683}" presName="tile3" presStyleLbl="node1" presStyleIdx="2" presStyleCnt="4"/>
      <dgm:spPr/>
      <dgm:t>
        <a:bodyPr/>
        <a:lstStyle/>
        <a:p>
          <a:endParaRPr lang="pl-PL"/>
        </a:p>
      </dgm:t>
    </dgm:pt>
    <dgm:pt modelId="{A6E5229E-12D9-4FBB-90ED-F322BC924DEB}" type="pres">
      <dgm:prSet presAssocID="{27DEFEE3-ED95-40FA-A278-2A0271AE3683}" presName="tile3text" presStyleLbl="node1" presStyleIdx="2" presStyleCnt="4">
        <dgm:presLayoutVars>
          <dgm:chMax val="0"/>
          <dgm:chPref val="0"/>
          <dgm:bulletEnabled val="1"/>
        </dgm:presLayoutVars>
      </dgm:prSet>
      <dgm:spPr/>
      <dgm:t>
        <a:bodyPr/>
        <a:lstStyle/>
        <a:p>
          <a:endParaRPr lang="pl-PL"/>
        </a:p>
      </dgm:t>
    </dgm:pt>
    <dgm:pt modelId="{79CF5347-B910-49A8-A450-EA776815966B}" type="pres">
      <dgm:prSet presAssocID="{27DEFEE3-ED95-40FA-A278-2A0271AE3683}" presName="tile4" presStyleLbl="node1" presStyleIdx="3" presStyleCnt="4" custLinFactNeighborX="1887" custLinFactNeighborY="5714"/>
      <dgm:spPr/>
      <dgm:t>
        <a:bodyPr/>
        <a:lstStyle/>
        <a:p>
          <a:endParaRPr lang="pl-PL"/>
        </a:p>
      </dgm:t>
    </dgm:pt>
    <dgm:pt modelId="{802D24EC-3380-4DD9-8C49-1055836A0EB3}" type="pres">
      <dgm:prSet presAssocID="{27DEFEE3-ED95-40FA-A278-2A0271AE3683}" presName="tile4text" presStyleLbl="node1" presStyleIdx="3" presStyleCnt="4">
        <dgm:presLayoutVars>
          <dgm:chMax val="0"/>
          <dgm:chPref val="0"/>
          <dgm:bulletEnabled val="1"/>
        </dgm:presLayoutVars>
      </dgm:prSet>
      <dgm:spPr/>
      <dgm:t>
        <a:bodyPr/>
        <a:lstStyle/>
        <a:p>
          <a:endParaRPr lang="pl-PL"/>
        </a:p>
      </dgm:t>
    </dgm:pt>
    <dgm:pt modelId="{EA131DA6-46DE-4477-8D52-29FC7705B516}" type="pres">
      <dgm:prSet presAssocID="{27DEFEE3-ED95-40FA-A278-2A0271AE3683}" presName="centerTile" presStyleLbl="fgShp" presStyleIdx="0" presStyleCnt="1" custScaleX="82723" custScaleY="100480">
        <dgm:presLayoutVars>
          <dgm:chMax val="0"/>
          <dgm:chPref val="0"/>
        </dgm:presLayoutVars>
      </dgm:prSet>
      <dgm:spPr>
        <a:prstGeom prst="flowChartAlternateProcess">
          <a:avLst/>
        </a:prstGeom>
      </dgm:spPr>
      <dgm:t>
        <a:bodyPr/>
        <a:lstStyle/>
        <a:p>
          <a:endParaRPr lang="pl-PL"/>
        </a:p>
      </dgm:t>
    </dgm:pt>
  </dgm:ptLst>
  <dgm:cxnLst>
    <dgm:cxn modelId="{C477E3C9-A964-4CF2-8B54-3256D35A6F3E}" srcId="{27DEFEE3-ED95-40FA-A278-2A0271AE3683}" destId="{12710858-68CA-4867-B808-76384820B44D}" srcOrd="0" destOrd="0" parTransId="{09503CD2-B821-4081-8FC8-C9CCF034138D}" sibTransId="{8A1AD72F-7072-47F7-89FB-3A5EBF500185}"/>
    <dgm:cxn modelId="{ACBE0616-4055-4835-B69F-4BA4DAFC15C2}" type="presOf" srcId="{27DEFEE3-ED95-40FA-A278-2A0271AE3683}" destId="{5C498827-7D0F-40FE-9F14-0E24E2241FF4}" srcOrd="0" destOrd="0" presId="urn:microsoft.com/office/officeart/2005/8/layout/matrix1"/>
    <dgm:cxn modelId="{DC8C7528-1EA1-42B8-BFFC-C2C211379102}" type="presOf" srcId="{32E4FE9C-4B45-472B-933B-7BFA07AA982A}" destId="{C644BC6D-96A3-4DA4-BF0E-8FFB3BC5AB00}" srcOrd="0" destOrd="0" presId="urn:microsoft.com/office/officeart/2005/8/layout/matrix1"/>
    <dgm:cxn modelId="{C380D2DF-1620-462B-94F3-18D160F0D51A}" type="presOf" srcId="{A2C42B49-C5FD-4694-9891-1A36B522C3D1}" destId="{A6E5229E-12D9-4FBB-90ED-F322BC924DEB}" srcOrd="1" destOrd="0" presId="urn:microsoft.com/office/officeart/2005/8/layout/matrix1"/>
    <dgm:cxn modelId="{904942B9-56F8-46EC-9DE9-4462B5FB3706}" type="presOf" srcId="{DF823493-4F49-4E18-860B-EE217AC731F4}" destId="{802D24EC-3380-4DD9-8C49-1055836A0EB3}" srcOrd="1" destOrd="0" presId="urn:microsoft.com/office/officeart/2005/8/layout/matrix1"/>
    <dgm:cxn modelId="{B76E5703-5F6E-4274-956F-E62216B052DA}" type="presOf" srcId="{12710858-68CA-4867-B808-76384820B44D}" destId="{EA131DA6-46DE-4477-8D52-29FC7705B516}" srcOrd="0" destOrd="0" presId="urn:microsoft.com/office/officeart/2005/8/layout/matrix1"/>
    <dgm:cxn modelId="{B32D67D4-3BBA-483D-B385-11C6EAB2838E}" type="presOf" srcId="{9DEC109A-A293-48BA-B6F9-6A2590632318}" destId="{8A697155-1667-4CDF-8B04-53AA476BC743}" srcOrd="1" destOrd="0" presId="urn:microsoft.com/office/officeart/2005/8/layout/matrix1"/>
    <dgm:cxn modelId="{0A9F350C-E86A-4E9C-A35C-0B92DF9C4EA9}" type="presOf" srcId="{A2C42B49-C5FD-4694-9891-1A36B522C3D1}" destId="{904BE775-0E23-4F50-A347-5944DBF4FF16}" srcOrd="0" destOrd="0" presId="urn:microsoft.com/office/officeart/2005/8/layout/matrix1"/>
    <dgm:cxn modelId="{CACB4279-9EE1-4ABA-B6AA-FA474E0F87F2}" type="presOf" srcId="{32E4FE9C-4B45-472B-933B-7BFA07AA982A}" destId="{C5BF33A5-E623-44F3-8565-524215A007B5}" srcOrd="1" destOrd="0" presId="urn:microsoft.com/office/officeart/2005/8/layout/matrix1"/>
    <dgm:cxn modelId="{E1590D9D-3417-48EA-98E2-8F516C04D29E}" srcId="{12710858-68CA-4867-B808-76384820B44D}" destId="{DF823493-4F49-4E18-860B-EE217AC731F4}" srcOrd="3" destOrd="0" parTransId="{752A185C-F4AA-4E14-9227-04A591A72E36}" sibTransId="{F3D5A23A-5F0E-4D8A-9B2C-D9372CFC15DA}"/>
    <dgm:cxn modelId="{5A33584E-C6A7-42D3-B480-F0CF7E0D34DD}" type="presOf" srcId="{DF823493-4F49-4E18-860B-EE217AC731F4}" destId="{79CF5347-B910-49A8-A450-EA776815966B}" srcOrd="0" destOrd="0" presId="urn:microsoft.com/office/officeart/2005/8/layout/matrix1"/>
    <dgm:cxn modelId="{DDDD40EE-707C-4F58-881B-8518BD200E44}" type="presOf" srcId="{9DEC109A-A293-48BA-B6F9-6A2590632318}" destId="{E07C3D5F-4086-4ED6-A67E-6491FF1ADC8D}" srcOrd="0" destOrd="0" presId="urn:microsoft.com/office/officeart/2005/8/layout/matrix1"/>
    <dgm:cxn modelId="{933937E2-445F-417B-86D2-C30B780A2526}" srcId="{12710858-68CA-4867-B808-76384820B44D}" destId="{32E4FE9C-4B45-472B-933B-7BFA07AA982A}" srcOrd="0" destOrd="0" parTransId="{8F0F94E5-1936-493E-94ED-2E32BE87E176}" sibTransId="{89CDD704-9650-4132-9D69-01235643A738}"/>
    <dgm:cxn modelId="{87B1D634-D162-499E-B4DC-75A4F53CA82C}" srcId="{12710858-68CA-4867-B808-76384820B44D}" destId="{9DEC109A-A293-48BA-B6F9-6A2590632318}" srcOrd="1" destOrd="0" parTransId="{6FAC28ED-DE56-41AC-B444-3EB3B2FCD6AC}" sibTransId="{D87E5C22-6460-4017-9236-6CAB508A8C00}"/>
    <dgm:cxn modelId="{EA291AF9-D074-42E2-B02C-E48068C9583D}" srcId="{12710858-68CA-4867-B808-76384820B44D}" destId="{A2C42B49-C5FD-4694-9891-1A36B522C3D1}" srcOrd="2" destOrd="0" parTransId="{A918D732-8B30-4BC5-B840-2349FAAE1CCE}" sibTransId="{496CA7AB-BE4E-4A8D-A663-5E5134F9E763}"/>
    <dgm:cxn modelId="{C15DD7BC-2D14-424F-8A8C-5EE38AD5370C}" type="presParOf" srcId="{5C498827-7D0F-40FE-9F14-0E24E2241FF4}" destId="{0CDA5EE9-C64F-46ED-AE48-AAE51645E945}" srcOrd="0" destOrd="0" presId="urn:microsoft.com/office/officeart/2005/8/layout/matrix1"/>
    <dgm:cxn modelId="{C343E0C6-CEF1-4BB1-A38A-03C570A66BF0}" type="presParOf" srcId="{0CDA5EE9-C64F-46ED-AE48-AAE51645E945}" destId="{C644BC6D-96A3-4DA4-BF0E-8FFB3BC5AB00}" srcOrd="0" destOrd="0" presId="urn:microsoft.com/office/officeart/2005/8/layout/matrix1"/>
    <dgm:cxn modelId="{2CAA925F-9895-4ADF-BF85-4A6EDD36D03E}" type="presParOf" srcId="{0CDA5EE9-C64F-46ED-AE48-AAE51645E945}" destId="{C5BF33A5-E623-44F3-8565-524215A007B5}" srcOrd="1" destOrd="0" presId="urn:microsoft.com/office/officeart/2005/8/layout/matrix1"/>
    <dgm:cxn modelId="{53655929-0D12-4114-BA42-CB490310AB14}" type="presParOf" srcId="{0CDA5EE9-C64F-46ED-AE48-AAE51645E945}" destId="{E07C3D5F-4086-4ED6-A67E-6491FF1ADC8D}" srcOrd="2" destOrd="0" presId="urn:microsoft.com/office/officeart/2005/8/layout/matrix1"/>
    <dgm:cxn modelId="{053B99CA-AD06-4A5F-A787-3494C93BA29F}" type="presParOf" srcId="{0CDA5EE9-C64F-46ED-AE48-AAE51645E945}" destId="{8A697155-1667-4CDF-8B04-53AA476BC743}" srcOrd="3" destOrd="0" presId="urn:microsoft.com/office/officeart/2005/8/layout/matrix1"/>
    <dgm:cxn modelId="{C8E09B25-0DFD-418C-ACE2-7F4E0EC1B441}" type="presParOf" srcId="{0CDA5EE9-C64F-46ED-AE48-AAE51645E945}" destId="{904BE775-0E23-4F50-A347-5944DBF4FF16}" srcOrd="4" destOrd="0" presId="urn:microsoft.com/office/officeart/2005/8/layout/matrix1"/>
    <dgm:cxn modelId="{4B909E6B-D46A-4E01-8FAC-8DF6DE0C7E50}" type="presParOf" srcId="{0CDA5EE9-C64F-46ED-AE48-AAE51645E945}" destId="{A6E5229E-12D9-4FBB-90ED-F322BC924DEB}" srcOrd="5" destOrd="0" presId="urn:microsoft.com/office/officeart/2005/8/layout/matrix1"/>
    <dgm:cxn modelId="{624A76B6-5BD3-44D6-ADA9-E943615AB0D0}" type="presParOf" srcId="{0CDA5EE9-C64F-46ED-AE48-AAE51645E945}" destId="{79CF5347-B910-49A8-A450-EA776815966B}" srcOrd="6" destOrd="0" presId="urn:microsoft.com/office/officeart/2005/8/layout/matrix1"/>
    <dgm:cxn modelId="{49E0CF54-5AC8-46AD-B9C0-7D45D5C73D1E}" type="presParOf" srcId="{0CDA5EE9-C64F-46ED-AE48-AAE51645E945}" destId="{802D24EC-3380-4DD9-8C49-1055836A0EB3}" srcOrd="7" destOrd="0" presId="urn:microsoft.com/office/officeart/2005/8/layout/matrix1"/>
    <dgm:cxn modelId="{AEE3244E-2E22-41CE-86A0-39C0065396AF}" type="presParOf" srcId="{5C498827-7D0F-40FE-9F14-0E24E2241FF4}" destId="{EA131DA6-46DE-4477-8D52-29FC7705B51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44BC6D-96A3-4DA4-BF0E-8FFB3BC5AB00}">
      <dsp:nvSpPr>
        <dsp:cNvPr id="0" name=""/>
        <dsp:cNvSpPr/>
      </dsp:nvSpPr>
      <dsp:spPr>
        <a:xfrm rot="16200000">
          <a:off x="589363" y="-589363"/>
          <a:ext cx="2571768" cy="3750495"/>
        </a:xfrm>
        <a:prstGeom prst="round1Rect">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l-PL" sz="2800" b="1" kern="1200" dirty="0" smtClean="0"/>
            <a:t>Cyrkulacyjna</a:t>
          </a:r>
          <a:endParaRPr lang="pl-PL" sz="2800" b="0" kern="1200" dirty="0"/>
        </a:p>
        <a:p>
          <a:pPr lvl="0" algn="ctr" defTabSz="1244600">
            <a:lnSpc>
              <a:spcPct val="90000"/>
            </a:lnSpc>
            <a:spcBef>
              <a:spcPct val="0"/>
            </a:spcBef>
            <a:spcAft>
              <a:spcPct val="35000"/>
            </a:spcAft>
          </a:pPr>
          <a:r>
            <a:rPr lang="pl-PL" sz="2000" kern="1200" dirty="0"/>
            <a:t>Towar lub usługa może być sprzedany, a za otrzymane pieniądze dokonać zakupu towaru lub usługi w innym miejscu oraz w innym terminie</a:t>
          </a:r>
          <a:endParaRPr lang="pl-PL" sz="1100" b="1" kern="1200" dirty="0"/>
        </a:p>
      </dsp:txBody>
      <dsp:txXfrm rot="16200000">
        <a:off x="910834" y="-910834"/>
        <a:ext cx="1928826" cy="3750495"/>
      </dsp:txXfrm>
    </dsp:sp>
    <dsp:sp modelId="{E07C3D5F-4086-4ED6-A67E-6491FF1ADC8D}">
      <dsp:nvSpPr>
        <dsp:cNvPr id="0" name=""/>
        <dsp:cNvSpPr/>
      </dsp:nvSpPr>
      <dsp:spPr>
        <a:xfrm>
          <a:off x="3750495" y="0"/>
          <a:ext cx="3750495" cy="2571768"/>
        </a:xfrm>
        <a:prstGeom prst="round1Rect">
          <a:avLst/>
        </a:prstGeom>
        <a:gradFill rotWithShape="0">
          <a:gsLst>
            <a:gs pos="0">
              <a:schemeClr val="accent5">
                <a:hueOff val="3961231"/>
                <a:satOff val="-20173"/>
                <a:lumOff val="3725"/>
                <a:alphaOff val="0"/>
                <a:tint val="35000"/>
                <a:satMod val="253000"/>
              </a:schemeClr>
            </a:gs>
            <a:gs pos="50000">
              <a:schemeClr val="accent5">
                <a:hueOff val="3961231"/>
                <a:satOff val="-20173"/>
                <a:lumOff val="3725"/>
                <a:alphaOff val="0"/>
                <a:tint val="42000"/>
                <a:satMod val="255000"/>
              </a:schemeClr>
            </a:gs>
            <a:gs pos="97000">
              <a:schemeClr val="accent5">
                <a:hueOff val="3961231"/>
                <a:satOff val="-20173"/>
                <a:lumOff val="3725"/>
                <a:alphaOff val="0"/>
                <a:tint val="53000"/>
                <a:satMod val="260000"/>
              </a:schemeClr>
            </a:gs>
            <a:gs pos="100000">
              <a:schemeClr val="accent5">
                <a:hueOff val="3961231"/>
                <a:satOff val="-20173"/>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l-PL" sz="2800" b="1" kern="1200" dirty="0" smtClean="0"/>
            <a:t>Obrachunkowa</a:t>
          </a:r>
          <a:endParaRPr lang="pl-PL" sz="2800" kern="1200" dirty="0"/>
        </a:p>
        <a:p>
          <a:pPr lvl="0" algn="ctr" defTabSz="1244600">
            <a:lnSpc>
              <a:spcPct val="90000"/>
            </a:lnSpc>
            <a:spcBef>
              <a:spcPct val="0"/>
            </a:spcBef>
            <a:spcAft>
              <a:spcPct val="35000"/>
            </a:spcAft>
          </a:pPr>
          <a:r>
            <a:rPr lang="pl-PL" sz="2000" kern="1200" dirty="0"/>
            <a:t>Przy pomocy pieniądza możliwe jest wyrażenie wartości innych towarów</a:t>
          </a:r>
          <a:endParaRPr lang="pl-PL" sz="2800" kern="1200" dirty="0"/>
        </a:p>
        <a:p>
          <a:pPr lvl="0" algn="ctr" defTabSz="1244600">
            <a:lnSpc>
              <a:spcPct val="90000"/>
            </a:lnSpc>
            <a:spcBef>
              <a:spcPct val="0"/>
            </a:spcBef>
            <a:spcAft>
              <a:spcPct val="35000"/>
            </a:spcAft>
          </a:pPr>
          <a:endParaRPr lang="pl-PL" sz="2800" kern="1200" dirty="0"/>
        </a:p>
      </dsp:txBody>
      <dsp:txXfrm>
        <a:off x="3750495" y="0"/>
        <a:ext cx="3750495" cy="1928826"/>
      </dsp:txXfrm>
    </dsp:sp>
    <dsp:sp modelId="{904BE775-0E23-4F50-A347-5944DBF4FF16}">
      <dsp:nvSpPr>
        <dsp:cNvPr id="0" name=""/>
        <dsp:cNvSpPr/>
      </dsp:nvSpPr>
      <dsp:spPr>
        <a:xfrm rot="10800000">
          <a:off x="0" y="2571768"/>
          <a:ext cx="3750495" cy="2571768"/>
        </a:xfrm>
        <a:prstGeom prst="round1Rect">
          <a:avLst/>
        </a:prstGeom>
        <a:gradFill rotWithShape="0">
          <a:gsLst>
            <a:gs pos="0">
              <a:schemeClr val="accent5">
                <a:hueOff val="7922463"/>
                <a:satOff val="-40347"/>
                <a:lumOff val="7450"/>
                <a:alphaOff val="0"/>
                <a:tint val="35000"/>
                <a:satMod val="253000"/>
              </a:schemeClr>
            </a:gs>
            <a:gs pos="50000">
              <a:schemeClr val="accent5">
                <a:hueOff val="7922463"/>
                <a:satOff val="-40347"/>
                <a:lumOff val="7450"/>
                <a:alphaOff val="0"/>
                <a:tint val="42000"/>
                <a:satMod val="255000"/>
              </a:schemeClr>
            </a:gs>
            <a:gs pos="97000">
              <a:schemeClr val="accent5">
                <a:hueOff val="7922463"/>
                <a:satOff val="-40347"/>
                <a:lumOff val="7450"/>
                <a:alphaOff val="0"/>
                <a:tint val="53000"/>
                <a:satMod val="260000"/>
              </a:schemeClr>
            </a:gs>
            <a:gs pos="100000">
              <a:schemeClr val="accent5">
                <a:hueOff val="7922463"/>
                <a:satOff val="-40347"/>
                <a:lumOff val="745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pl-PL" sz="2800" b="1" kern="1200" dirty="0" smtClean="0"/>
        </a:p>
        <a:p>
          <a:pPr lvl="0" algn="ctr" defTabSz="1244600">
            <a:lnSpc>
              <a:spcPct val="90000"/>
            </a:lnSpc>
            <a:spcBef>
              <a:spcPct val="0"/>
            </a:spcBef>
            <a:spcAft>
              <a:spcPct val="35000"/>
            </a:spcAft>
          </a:pPr>
          <a:r>
            <a:rPr lang="pl-PL" sz="2800" b="1" kern="1200" dirty="0" smtClean="0"/>
            <a:t>Płatnicza</a:t>
          </a:r>
          <a:endParaRPr lang="pl-PL" sz="2800" b="1" kern="1200" dirty="0"/>
        </a:p>
        <a:p>
          <a:pPr lvl="0" algn="ctr" defTabSz="1244600">
            <a:lnSpc>
              <a:spcPct val="90000"/>
            </a:lnSpc>
            <a:spcBef>
              <a:spcPct val="0"/>
            </a:spcBef>
            <a:spcAft>
              <a:spcPct val="35000"/>
            </a:spcAft>
          </a:pPr>
          <a:endParaRPr lang="pl-PL" sz="2000" kern="1200" dirty="0" smtClean="0"/>
        </a:p>
        <a:p>
          <a:pPr lvl="0" algn="ctr" defTabSz="1244600">
            <a:lnSpc>
              <a:spcPct val="90000"/>
            </a:lnSpc>
            <a:spcBef>
              <a:spcPct val="0"/>
            </a:spcBef>
            <a:spcAft>
              <a:spcPct val="35000"/>
            </a:spcAft>
          </a:pPr>
          <a:r>
            <a:rPr lang="pl-PL" sz="2000" kern="1200" dirty="0" smtClean="0"/>
            <a:t>Pieniądz </a:t>
          </a:r>
          <a:r>
            <a:rPr lang="pl-PL" sz="2000" kern="1200" dirty="0"/>
            <a:t>jest „środkiem płatniczym”</a:t>
          </a:r>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1600" b="1" kern="1200" dirty="0"/>
        </a:p>
      </dsp:txBody>
      <dsp:txXfrm rot="10800000">
        <a:off x="0" y="3214709"/>
        <a:ext cx="3750495" cy="1928826"/>
      </dsp:txXfrm>
    </dsp:sp>
    <dsp:sp modelId="{79CF5347-B910-49A8-A450-EA776815966B}">
      <dsp:nvSpPr>
        <dsp:cNvPr id="0" name=""/>
        <dsp:cNvSpPr/>
      </dsp:nvSpPr>
      <dsp:spPr>
        <a:xfrm rot="5400000">
          <a:off x="4339858" y="1982404"/>
          <a:ext cx="2571768" cy="3750495"/>
        </a:xfrm>
        <a:prstGeom prst="round1Rect">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l-PL" sz="2800" b="1" kern="1200" dirty="0" smtClean="0"/>
            <a:t>      </a:t>
          </a:r>
          <a:r>
            <a:rPr lang="pl-PL" sz="2800" b="1" kern="1200" dirty="0" err="1" smtClean="0"/>
            <a:t>Tezauryzacyjna</a:t>
          </a:r>
          <a:endParaRPr lang="pl-PL" sz="2800" b="1" kern="1200" dirty="0" smtClean="0"/>
        </a:p>
        <a:p>
          <a:pPr lvl="0" algn="ctr" defTabSz="1244600">
            <a:lnSpc>
              <a:spcPct val="90000"/>
            </a:lnSpc>
            <a:spcBef>
              <a:spcPct val="0"/>
            </a:spcBef>
            <a:spcAft>
              <a:spcPct val="35000"/>
            </a:spcAft>
          </a:pPr>
          <a:endParaRPr lang="pl-PL" sz="2800" b="1" kern="1200" dirty="0"/>
        </a:p>
        <a:p>
          <a:pPr lvl="0" algn="ctr" defTabSz="1244600">
            <a:lnSpc>
              <a:spcPct val="90000"/>
            </a:lnSpc>
            <a:spcBef>
              <a:spcPct val="0"/>
            </a:spcBef>
            <a:spcAft>
              <a:spcPct val="35000"/>
            </a:spcAft>
          </a:pPr>
          <a:r>
            <a:rPr lang="pl-PL" sz="2000" kern="1200" dirty="0"/>
            <a:t>Środki pieniężne uzyskane ze sprzedaży towarów lub usług mogą być oszczędzane</a:t>
          </a:r>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a:p>
          <a:pPr lvl="0" algn="ctr" defTabSz="1244600">
            <a:lnSpc>
              <a:spcPct val="90000"/>
            </a:lnSpc>
            <a:spcBef>
              <a:spcPct val="0"/>
            </a:spcBef>
            <a:spcAft>
              <a:spcPct val="35000"/>
            </a:spcAft>
          </a:pPr>
          <a:endParaRPr lang="pl-PL" sz="2000" b="1" kern="1200" dirty="0"/>
        </a:p>
      </dsp:txBody>
      <dsp:txXfrm rot="5400000">
        <a:off x="4661329" y="2303875"/>
        <a:ext cx="1928826" cy="3750495"/>
      </dsp:txXfrm>
    </dsp:sp>
    <dsp:sp modelId="{EA131DA6-46DE-4477-8D52-29FC7705B516}">
      <dsp:nvSpPr>
        <dsp:cNvPr id="0" name=""/>
        <dsp:cNvSpPr/>
      </dsp:nvSpPr>
      <dsp:spPr>
        <a:xfrm>
          <a:off x="2819738" y="1925739"/>
          <a:ext cx="1861513" cy="1292056"/>
        </a:xfrm>
        <a:prstGeom prst="flowChartAlternateProcess">
          <a:avLst/>
        </a:prstGeom>
        <a:gradFill rotWithShape="0">
          <a:gsLst>
            <a:gs pos="0">
              <a:schemeClr val="accent5">
                <a:tint val="40000"/>
                <a:hueOff val="0"/>
                <a:satOff val="0"/>
                <a:lumOff val="0"/>
                <a:alphaOff val="0"/>
                <a:tint val="35000"/>
                <a:satMod val="253000"/>
              </a:schemeClr>
            </a:gs>
            <a:gs pos="50000">
              <a:schemeClr val="accent5">
                <a:tint val="40000"/>
                <a:hueOff val="0"/>
                <a:satOff val="0"/>
                <a:lumOff val="0"/>
                <a:alphaOff val="0"/>
                <a:tint val="42000"/>
                <a:satMod val="255000"/>
              </a:schemeClr>
            </a:gs>
            <a:gs pos="97000">
              <a:schemeClr val="accent5">
                <a:tint val="40000"/>
                <a:hueOff val="0"/>
                <a:satOff val="0"/>
                <a:lumOff val="0"/>
                <a:alphaOff val="0"/>
                <a:tint val="53000"/>
                <a:satMod val="260000"/>
              </a:schemeClr>
            </a:gs>
            <a:gs pos="100000">
              <a:schemeClr val="accent5">
                <a:tint val="40000"/>
                <a:hueOff val="0"/>
                <a:satOff val="0"/>
                <a:lumOff val="0"/>
                <a:alphaOff val="0"/>
                <a:tint val="56000"/>
                <a:satMod val="275000"/>
              </a:schemeClr>
            </a:gs>
          </a:gsLst>
          <a:path path="circle">
            <a:fillToRect l="50000" t="50000" r="50000" b="50000"/>
          </a:path>
        </a:gra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t>Ekonomiczne funkcje pieniądza</a:t>
          </a:r>
        </a:p>
      </dsp:txBody>
      <dsp:txXfrm>
        <a:off x="2819738" y="1925739"/>
        <a:ext cx="1861513" cy="129205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BCB51-A0D7-4BB9-A763-C677598CDE18}" type="datetimeFigureOut">
              <a:rPr lang="pl-PL" smtClean="0"/>
              <a:pPr/>
              <a:t>2011-05-21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C491C-C9BA-475C-86A0-E881FBC3CB2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59C491C-C9BA-475C-86A0-E881FBC3CB27}" type="slidenum">
              <a:rPr lang="pl-PL" smtClean="0"/>
              <a:pPr/>
              <a:t>15</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59C491C-C9BA-475C-86A0-E881FBC3CB27}" type="slidenum">
              <a:rPr lang="pl-PL" smtClean="0"/>
              <a:pPr/>
              <a:t>16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20" name="Symbol zastępczy stopki 19"/>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10" name="Symbol zastępczy numeru slajdu 9"/>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5" name="Symbol zastępczy stopki 4"/>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6" name="Symbol zastępczy numeru slajdu 5"/>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5" name="Symbol zastępczy stopki 4"/>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6" name="Symbol zastępczy numeru slajdu 5"/>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dirty="0" smtClean="0"/>
              <a:t>Kliknij, aby edytować style wzorca tekstu</a:t>
            </a:r>
          </a:p>
          <a:p>
            <a:pPr lvl="1" eaLnBrk="1" latinLnBrk="0" hangingPunct="1"/>
            <a:r>
              <a:rPr lang="pl-PL" dirty="0" smtClean="0"/>
              <a:t>Drugi poziom</a:t>
            </a:r>
          </a:p>
          <a:p>
            <a:pPr lvl="2" eaLnBrk="1" latinLnBrk="0" hangingPunct="1"/>
            <a:r>
              <a:rPr lang="pl-PL" dirty="0" smtClean="0"/>
              <a:t>Trzeci poziom</a:t>
            </a:r>
          </a:p>
          <a:p>
            <a:pPr lvl="3" eaLnBrk="1" latinLnBrk="0" hangingPunct="1"/>
            <a:r>
              <a:rPr lang="pl-PL" dirty="0" smtClean="0"/>
              <a:t>Czwarty poziom</a:t>
            </a:r>
          </a:p>
          <a:p>
            <a:pPr lvl="4" eaLnBrk="1" latinLnBrk="0" hangingPunct="1"/>
            <a:r>
              <a:rPr lang="pl-PL" dirty="0" smtClean="0"/>
              <a:t>Piąty poziom</a:t>
            </a:r>
            <a:endParaRPr kumimoji="0" lang="en-US" dirty="0"/>
          </a:p>
        </p:txBody>
      </p:sp>
      <p:sp>
        <p:nvSpPr>
          <p:cNvPr id="4" name="Symbol zastępczy daty 3"/>
          <p:cNvSpPr>
            <a:spLocks noGrp="1"/>
          </p:cNvSpPr>
          <p:nvPr>
            <p:ph type="dt" sz="half" idx="10"/>
          </p:nvPr>
        </p:nvSpPr>
        <p:spPr>
          <a:xfrm>
            <a:off x="2143108" y="3643314"/>
            <a:ext cx="2133600" cy="476250"/>
          </a:xfrm>
          <a:prstGeom prst="rect">
            <a:avLst/>
          </a:prstGeom>
        </p:spPr>
        <p:txBody>
          <a:bodyPr/>
          <a:lstStyle>
            <a:extLst/>
          </a:lstStyle>
          <a:p>
            <a:endParaRPr lang="pl-PL" dirty="0"/>
          </a:p>
        </p:txBody>
      </p:sp>
      <p:sp>
        <p:nvSpPr>
          <p:cNvPr id="5" name="Symbol zastępczy stopki 4"/>
          <p:cNvSpPr>
            <a:spLocks noGrp="1"/>
          </p:cNvSpPr>
          <p:nvPr>
            <p:ph type="ftr" sz="quarter" idx="11"/>
          </p:nvPr>
        </p:nvSpPr>
        <p:spPr>
          <a:xfrm>
            <a:off x="5857884" y="5000636"/>
            <a:ext cx="2895600" cy="476250"/>
          </a:xfrm>
          <a:prstGeom prst="rect">
            <a:avLst/>
          </a:prstGeom>
        </p:spPr>
        <p:txBody>
          <a:bodyPr/>
          <a:lstStyle>
            <a:extLst/>
          </a:lstStyle>
          <a:p>
            <a:endParaRPr lang="pl-PL" dirty="0"/>
          </a:p>
        </p:txBody>
      </p:sp>
      <p:sp>
        <p:nvSpPr>
          <p:cNvPr id="6" name="Symbol zastępczy numeru slajdu 5"/>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5" name="Symbol zastępczy stopki 4"/>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6" name="Symbol zastępczy numeru slajdu 5"/>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6" name="Symbol zastępczy stopki 5"/>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7" name="Symbol zastępczy numeru slajdu 6"/>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8" name="Symbol zastępczy stopki 7"/>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9" name="Symbol zastępczy numeru slajdu 8"/>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4" name="Symbol zastępczy stopki 3"/>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5" name="Symbol zastępczy numeru slajdu 4"/>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3" name="Symbol zastępczy stopki 2"/>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4" name="Symbol zastępczy numeru slajdu 3"/>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ole tekstowe 7"/>
          <p:cNvSpPr txBox="1"/>
          <p:nvPr userDrawn="1"/>
        </p:nvSpPr>
        <p:spPr>
          <a:xfrm>
            <a:off x="1500134" y="6429396"/>
            <a:ext cx="7643866" cy="276999"/>
          </a:xfrm>
          <a:prstGeom prst="rect">
            <a:avLst/>
          </a:prstGeom>
          <a:noFill/>
        </p:spPr>
        <p:txBody>
          <a:bodyPr wrap="square" rtlCol="0">
            <a:spAutoFit/>
          </a:bodyPr>
          <a:lstStyle/>
          <a:p>
            <a:pPr algn="ctr"/>
            <a:r>
              <a:rPr lang="pl-PL" sz="1200" b="1" dirty="0" smtClean="0"/>
              <a:t>PG 1</a:t>
            </a:r>
            <a:r>
              <a:rPr lang="pl-PL" sz="1200" b="1" baseline="0" dirty="0" smtClean="0"/>
              <a:t> </a:t>
            </a:r>
            <a:r>
              <a:rPr lang="pl-PL" sz="1200" b="1" dirty="0" smtClean="0"/>
              <a:t> Kozienice  </a:t>
            </a:r>
            <a:r>
              <a:rPr lang="pl-PL" sz="1200" b="1" dirty="0" err="1" smtClean="0"/>
              <a:t>Grosik.gim.pl</a:t>
            </a:r>
            <a:r>
              <a:rPr lang="pl-PL" sz="1200" b="1" dirty="0" smtClean="0"/>
              <a:t> </a:t>
            </a:r>
            <a:endParaRPr lang="pl-PL" sz="1200" b="1" dirty="0"/>
          </a:p>
        </p:txBody>
      </p:sp>
      <p:pic>
        <p:nvPicPr>
          <p:cNvPr id="9" name="Picture 2"/>
          <p:cNvPicPr>
            <a:picLocks noChangeAspect="1" noChangeArrowheads="1"/>
          </p:cNvPicPr>
          <p:nvPr userDrawn="1"/>
        </p:nvPicPr>
        <p:blipFill>
          <a:blip r:embed="rId2" cstate="print"/>
          <a:srcRect/>
          <a:stretch>
            <a:fillRect/>
          </a:stretch>
        </p:blipFill>
        <p:spPr bwMode="auto">
          <a:xfrm>
            <a:off x="1428728" y="6286520"/>
            <a:ext cx="2095500" cy="476250"/>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6" name="Symbol zastępczy stopki 5"/>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7" name="Symbol zastępczy numeru slajdu 6"/>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a:xfrm>
            <a:off x="3581400" y="6305550"/>
            <a:ext cx="2133600" cy="476250"/>
          </a:xfrm>
          <a:prstGeom prst="rect">
            <a:avLst/>
          </a:prstGeom>
        </p:spPr>
        <p:txBody>
          <a:bodyPr/>
          <a:lstStyle>
            <a:extLst/>
          </a:lstStyle>
          <a:p>
            <a:fld id="{ADC1FD50-3350-4D2D-8117-CC0BF51748D7}" type="datetimeFigureOut">
              <a:rPr lang="pl-PL" smtClean="0"/>
              <a:pPr/>
              <a:t>2011-05-21</a:t>
            </a:fld>
            <a:endParaRPr lang="pl-PL"/>
          </a:p>
        </p:txBody>
      </p:sp>
      <p:sp>
        <p:nvSpPr>
          <p:cNvPr id="6" name="Symbol zastępczy stopki 5"/>
          <p:cNvSpPr>
            <a:spLocks noGrp="1"/>
          </p:cNvSpPr>
          <p:nvPr>
            <p:ph type="ftr" sz="quarter" idx="11"/>
          </p:nvPr>
        </p:nvSpPr>
        <p:spPr>
          <a:xfrm>
            <a:off x="5715000" y="6305550"/>
            <a:ext cx="2895600" cy="476250"/>
          </a:xfrm>
          <a:prstGeom prst="rect">
            <a:avLst/>
          </a:prstGeom>
        </p:spPr>
        <p:txBody>
          <a:bodyPr/>
          <a:lstStyle>
            <a:extLst/>
          </a:lstStyle>
          <a:p>
            <a:endParaRPr lang="pl-PL"/>
          </a:p>
        </p:txBody>
      </p:sp>
      <p:sp>
        <p:nvSpPr>
          <p:cNvPr id="7" name="Symbol zastępczy numeru slajdu 6"/>
          <p:cNvSpPr>
            <a:spLocks noGrp="1"/>
          </p:cNvSpPr>
          <p:nvPr>
            <p:ph type="sldNum" sz="quarter" idx="12"/>
          </p:nvPr>
        </p:nvSpPr>
        <p:spPr>
          <a:xfrm>
            <a:off x="8613648" y="6305550"/>
            <a:ext cx="457200" cy="476250"/>
          </a:xfrm>
          <a:prstGeom prst="rect">
            <a:avLst/>
          </a:prstGeom>
        </p:spPr>
        <p:txBody>
          <a:bodyPr/>
          <a:lstStyle>
            <a:extLst/>
          </a:lstStyle>
          <a:p>
            <a:fld id="{F263B774-7F3A-4BFB-8BE2-90A2D635BFAA}"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dirty="0" smtClean="0"/>
              <a:t>Kliknij, aby edytować style wzorca tekstu</a:t>
            </a:r>
          </a:p>
          <a:p>
            <a:pPr lvl="1" eaLnBrk="1" latinLnBrk="0" hangingPunct="1"/>
            <a:r>
              <a:rPr kumimoji="0" lang="pl-PL" dirty="0" smtClean="0"/>
              <a:t>Drugi poziom</a:t>
            </a:r>
          </a:p>
          <a:p>
            <a:pPr lvl="2" eaLnBrk="1" latinLnBrk="0" hangingPunct="1"/>
            <a:r>
              <a:rPr kumimoji="0" lang="pl-PL" dirty="0" smtClean="0"/>
              <a:t>Trzeci poziom</a:t>
            </a:r>
          </a:p>
          <a:p>
            <a:pPr lvl="3" eaLnBrk="1" latinLnBrk="0" hangingPunct="1"/>
            <a:r>
              <a:rPr kumimoji="0" lang="pl-PL" dirty="0" smtClean="0"/>
              <a:t>Czwarty poziom</a:t>
            </a:r>
          </a:p>
          <a:p>
            <a:pPr lvl="4" eaLnBrk="1" latinLnBrk="0" hangingPunct="1"/>
            <a:r>
              <a:rPr kumimoji="0" lang="pl-PL" dirty="0" smtClean="0"/>
              <a:t>Piąty poziom</a:t>
            </a:r>
            <a:endParaRPr kumimoji="0" lang="en-US" dirty="0"/>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pole tekstowe 12"/>
          <p:cNvSpPr txBox="1"/>
          <p:nvPr userDrawn="1"/>
        </p:nvSpPr>
        <p:spPr>
          <a:xfrm>
            <a:off x="1500134" y="6429396"/>
            <a:ext cx="7643866" cy="276999"/>
          </a:xfrm>
          <a:prstGeom prst="rect">
            <a:avLst/>
          </a:prstGeom>
          <a:noFill/>
        </p:spPr>
        <p:txBody>
          <a:bodyPr wrap="square" rtlCol="0">
            <a:spAutoFit/>
          </a:bodyPr>
          <a:lstStyle/>
          <a:p>
            <a:pPr algn="ctr"/>
            <a:r>
              <a:rPr lang="pl-PL" sz="1200" b="1" dirty="0" smtClean="0"/>
              <a:t>PG 1</a:t>
            </a:r>
            <a:r>
              <a:rPr lang="pl-PL" sz="1200" b="1" baseline="0" dirty="0" smtClean="0"/>
              <a:t> </a:t>
            </a:r>
            <a:r>
              <a:rPr lang="pl-PL" sz="1200" b="1" dirty="0" smtClean="0"/>
              <a:t> Kozienice  </a:t>
            </a:r>
            <a:r>
              <a:rPr lang="pl-PL" sz="1200" b="1" dirty="0" err="1" smtClean="0"/>
              <a:t>Grosik.gim.pl</a:t>
            </a:r>
            <a:r>
              <a:rPr lang="pl-PL" sz="1200" b="1" dirty="0" smtClean="0"/>
              <a:t> </a:t>
            </a:r>
            <a:endParaRPr lang="pl-PL" sz="1200" b="1" dirty="0"/>
          </a:p>
        </p:txBody>
      </p:sp>
      <p:pic>
        <p:nvPicPr>
          <p:cNvPr id="2050" name="Picture 2"/>
          <p:cNvPicPr>
            <a:picLocks noChangeAspect="1" noChangeArrowheads="1"/>
          </p:cNvPicPr>
          <p:nvPr userDrawn="1"/>
        </p:nvPicPr>
        <p:blipFill>
          <a:blip r:embed="rId13" cstate="print"/>
          <a:srcRect/>
          <a:stretch>
            <a:fillRect/>
          </a:stretch>
        </p:blipFill>
        <p:spPr bwMode="auto">
          <a:xfrm>
            <a:off x="1428728" y="6286520"/>
            <a:ext cx="2095500" cy="47625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pl.wikipedia.org/wiki/Czechy" TargetMode="External"/><Relationship Id="rId13" Type="http://schemas.openxmlformats.org/officeDocument/2006/relationships/hyperlink" Target="http://pl.wikipedia.org/wiki/Lit_(waluta)" TargetMode="External"/><Relationship Id="rId18" Type="http://schemas.openxmlformats.org/officeDocument/2006/relationships/hyperlink" Target="http://pl.wikipedia.org/wiki/Z%C5%82oty" TargetMode="External"/><Relationship Id="rId26" Type="http://schemas.openxmlformats.org/officeDocument/2006/relationships/hyperlink" Target="http://pl.wikipedia.org/wiki/Wielka_Brytania" TargetMode="External"/><Relationship Id="rId3" Type="http://schemas.openxmlformats.org/officeDocument/2006/relationships/hyperlink" Target="http://pl.wikipedia.org/wiki/Euro" TargetMode="External"/><Relationship Id="rId21" Type="http://schemas.openxmlformats.org/officeDocument/2006/relationships/hyperlink" Target="http://pl.wikipedia.org/wiki/Rumunia" TargetMode="External"/><Relationship Id="rId7" Type="http://schemas.openxmlformats.org/officeDocument/2006/relationships/hyperlink" Target="http://pl.wikipedia.org/wiki/Kopiejka" TargetMode="External"/><Relationship Id="rId12" Type="http://schemas.openxmlformats.org/officeDocument/2006/relationships/hyperlink" Target="http://pl.wikipedia.org/wiki/Litwa" TargetMode="External"/><Relationship Id="rId17" Type="http://schemas.openxmlformats.org/officeDocument/2006/relationships/hyperlink" Target="http://pl.wikipedia.org/wiki/Polska" TargetMode="External"/><Relationship Id="rId25" Type="http://schemas.openxmlformats.org/officeDocument/2006/relationships/hyperlink" Target="http://pl.wikipedia.org/wiki/Hrywna" TargetMode="External"/><Relationship Id="rId2" Type="http://schemas.openxmlformats.org/officeDocument/2006/relationships/hyperlink" Target="http://pl.wikipedia.org/wiki/Austria" TargetMode="External"/><Relationship Id="rId16" Type="http://schemas.openxmlformats.org/officeDocument/2006/relationships/hyperlink" Target="http://pl.wikipedia.org/wiki/%C3%98re" TargetMode="External"/><Relationship Id="rId20" Type="http://schemas.openxmlformats.org/officeDocument/2006/relationships/hyperlink" Target="http://pl.wikipedia.org/wiki/Rosja" TargetMode="External"/><Relationship Id="rId1" Type="http://schemas.openxmlformats.org/officeDocument/2006/relationships/slideLayout" Target="../slideLayouts/slideLayout2.xml"/><Relationship Id="rId6" Type="http://schemas.openxmlformats.org/officeDocument/2006/relationships/hyperlink" Target="http://pl.wikipedia.org/wiki/Rubel" TargetMode="External"/><Relationship Id="rId11" Type="http://schemas.openxmlformats.org/officeDocument/2006/relationships/hyperlink" Target="http://pl.wikipedia.org/wiki/Francja" TargetMode="External"/><Relationship Id="rId24" Type="http://schemas.openxmlformats.org/officeDocument/2006/relationships/hyperlink" Target="http://pl.wikipedia.org/wiki/Ukraina" TargetMode="External"/><Relationship Id="rId5" Type="http://schemas.openxmlformats.org/officeDocument/2006/relationships/hyperlink" Target="http://pl.wikipedia.org/wiki/Bia%C5%82oru%C5%9B" TargetMode="External"/><Relationship Id="rId15" Type="http://schemas.openxmlformats.org/officeDocument/2006/relationships/hyperlink" Target="http://pl.wikipedia.org/wiki/Korona_norweska" TargetMode="External"/><Relationship Id="rId23" Type="http://schemas.openxmlformats.org/officeDocument/2006/relationships/hyperlink" Target="http://pl.wikipedia.org/wiki/Ban_(moneta)" TargetMode="External"/><Relationship Id="rId28" Type="http://schemas.openxmlformats.org/officeDocument/2006/relationships/hyperlink" Target="http://pl.wikipedia.org/wiki/Pens" TargetMode="External"/><Relationship Id="rId10" Type="http://schemas.openxmlformats.org/officeDocument/2006/relationships/hyperlink" Target="http://pl.wikipedia.org/wiki/Halerz" TargetMode="External"/><Relationship Id="rId19" Type="http://schemas.openxmlformats.org/officeDocument/2006/relationships/hyperlink" Target="http://pl.wikipedia.org/wiki/Grosz" TargetMode="External"/><Relationship Id="rId4" Type="http://schemas.openxmlformats.org/officeDocument/2006/relationships/hyperlink" Target="http://pl.wikipedia.org/wiki/Cent" TargetMode="External"/><Relationship Id="rId9" Type="http://schemas.openxmlformats.org/officeDocument/2006/relationships/hyperlink" Target="http://pl.wikipedia.org/wiki/Korona_czeska" TargetMode="External"/><Relationship Id="rId14" Type="http://schemas.openxmlformats.org/officeDocument/2006/relationships/hyperlink" Target="http://pl.wikipedia.org/wiki/Norwegia" TargetMode="External"/><Relationship Id="rId22" Type="http://schemas.openxmlformats.org/officeDocument/2006/relationships/hyperlink" Target="http://pl.wikipedia.org/wiki/Lej" TargetMode="External"/><Relationship Id="rId27" Type="http://schemas.openxmlformats.org/officeDocument/2006/relationships/hyperlink" Target="http://pl.wikipedia.org/wiki/Funt_brytyjski"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142976" y="1428736"/>
            <a:ext cx="7429552" cy="2308324"/>
          </a:xfrm>
          <a:prstGeom prst="rect">
            <a:avLst/>
          </a:prstGeom>
          <a:noFill/>
        </p:spPr>
        <p:txBody>
          <a:bodyPr wrap="square" lIns="91440" tIns="45720" rIns="91440" bIns="45720">
            <a:spAutoFit/>
          </a:bodyPr>
          <a:lstStyle/>
          <a:p>
            <a:pPr algn="ctr"/>
            <a:r>
              <a:rPr lang="pl-PL" sz="7200" b="1" cap="none" spc="0" dirty="0" smtClean="0">
                <a:ln w="10541" cmpd="sng">
                  <a:solidFill>
                    <a:schemeClr val="accent1">
                      <a:shade val="88000"/>
                      <a:satMod val="110000"/>
                    </a:schemeClr>
                  </a:solidFill>
                  <a:prstDash val="solid"/>
                </a:ln>
                <a:solidFill>
                  <a:schemeClr val="bg2">
                    <a:lumMod val="25000"/>
                  </a:schemeClr>
                </a:solidFill>
                <a:effectLst/>
              </a:rPr>
              <a:t>Historia pieniądza</a:t>
            </a:r>
            <a:endParaRPr lang="pl-PL" sz="7200" b="1" cap="none" spc="0" dirty="0">
              <a:ln w="10541" cmpd="sng">
                <a:solidFill>
                  <a:schemeClr val="accent1">
                    <a:shade val="88000"/>
                    <a:satMod val="110000"/>
                  </a:schemeClr>
                </a:solidFill>
                <a:prstDash val="solid"/>
              </a:ln>
              <a:solidFill>
                <a:schemeClr val="bg2">
                  <a:lumMod val="25000"/>
                </a:schemeClr>
              </a:solidFill>
              <a:effectLst/>
            </a:endParaRPr>
          </a:p>
        </p:txBody>
      </p:sp>
      <p:pic>
        <p:nvPicPr>
          <p:cNvPr id="5" name="Obraz 4" descr="200zl_Dabrowski.jpg"/>
          <p:cNvPicPr>
            <a:picLocks noChangeAspect="1"/>
          </p:cNvPicPr>
          <p:nvPr/>
        </p:nvPicPr>
        <p:blipFill>
          <a:blip r:embed="rId2" cstate="print"/>
          <a:stretch>
            <a:fillRect/>
          </a:stretch>
        </p:blipFill>
        <p:spPr>
          <a:xfrm>
            <a:off x="1285852" y="3857628"/>
            <a:ext cx="3945078" cy="1832384"/>
          </a:xfrm>
          <a:prstGeom prst="rect">
            <a:avLst/>
          </a:prstGeom>
          <a:ln>
            <a:noFill/>
          </a:ln>
          <a:effectLst>
            <a:softEdge rad="112500"/>
          </a:effectLst>
          <a:scene3d>
            <a:camera prst="perspectiveContrastingRightFacing"/>
            <a:lightRig rig="threePt" dir="t"/>
          </a:scene3d>
        </p:spPr>
      </p:pic>
      <p:pic>
        <p:nvPicPr>
          <p:cNvPr id="6" name="Obraz 5" descr="pieniadz-300x142.jpg"/>
          <p:cNvPicPr>
            <a:picLocks noChangeAspect="1"/>
          </p:cNvPicPr>
          <p:nvPr/>
        </p:nvPicPr>
        <p:blipFill>
          <a:blip r:embed="rId3" cstate="print"/>
          <a:stretch>
            <a:fillRect/>
          </a:stretch>
        </p:blipFill>
        <p:spPr>
          <a:xfrm>
            <a:off x="6000760" y="357166"/>
            <a:ext cx="2857500" cy="1352550"/>
          </a:xfrm>
          <a:prstGeom prst="rect">
            <a:avLst/>
          </a:prstGeom>
          <a:ln>
            <a:noFill/>
          </a:ln>
          <a:effectLst>
            <a:softEdge rad="112500"/>
          </a:effectLst>
          <a:scene3d>
            <a:camera prst="perspectiveHeroicExtremeLeftFacing"/>
            <a:lightRig rig="threePt" dir="t"/>
          </a:scene3d>
        </p:spPr>
      </p:pic>
      <p:pic>
        <p:nvPicPr>
          <p:cNvPr id="7" name="Obraz 6" descr="2525.jpg"/>
          <p:cNvPicPr>
            <a:picLocks noChangeAspect="1"/>
          </p:cNvPicPr>
          <p:nvPr/>
        </p:nvPicPr>
        <p:blipFill>
          <a:blip r:embed="rId4" cstate="print"/>
          <a:stretch>
            <a:fillRect/>
          </a:stretch>
        </p:blipFill>
        <p:spPr>
          <a:xfrm>
            <a:off x="2786050" y="4500570"/>
            <a:ext cx="3357554" cy="1522091"/>
          </a:xfrm>
          <a:prstGeom prst="rect">
            <a:avLst/>
          </a:prstGeom>
          <a:scene3d>
            <a:camera prst="perspectiveContrastingRightFacing"/>
            <a:lightRig rig="threePt" dir="t"/>
          </a:scene3d>
        </p:spPr>
      </p:pic>
    </p:spTree>
  </p:cSld>
  <p:clrMapOvr>
    <a:masterClrMapping/>
  </p:clrMapOvr>
  <p:transition spd="med" advClick="0" advTm="5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Pieniądz kruszcowy</a:t>
            </a:r>
            <a:endParaRPr lang="pl-PL" dirty="0"/>
          </a:p>
        </p:txBody>
      </p:sp>
      <p:pic>
        <p:nvPicPr>
          <p:cNvPr id="5" name="Symbol zastępczy zawartości 4" descr="MH900280565.JPG"/>
          <p:cNvPicPr>
            <a:picLocks noGrp="1"/>
          </p:cNvPicPr>
          <p:nvPr>
            <p:ph sz="half" idx="1"/>
          </p:nvPr>
        </p:nvPicPr>
        <p:blipFill>
          <a:blip r:embed="rId2" cstate="print"/>
          <a:stretch>
            <a:fillRect/>
          </a:stretch>
        </p:blipFill>
        <p:spPr>
          <a:xfrm>
            <a:off x="1214414" y="2000240"/>
            <a:ext cx="3595691" cy="3286148"/>
          </a:xfrm>
          <a:prstGeom prst="rect">
            <a:avLst/>
          </a:prstGeom>
          <a:ln>
            <a:noFill/>
          </a:ln>
          <a:effectLst>
            <a:softEdge rad="112500"/>
          </a:effectLst>
        </p:spPr>
      </p:pic>
      <p:sp>
        <p:nvSpPr>
          <p:cNvPr id="4" name="Symbol zastępczy zawartości 3"/>
          <p:cNvSpPr>
            <a:spLocks noGrp="1"/>
          </p:cNvSpPr>
          <p:nvPr>
            <p:ph sz="half" idx="2"/>
          </p:nvPr>
        </p:nvSpPr>
        <p:spPr>
          <a:xfrm>
            <a:off x="4648200" y="1600200"/>
            <a:ext cx="4343400" cy="5257800"/>
          </a:xfrm>
        </p:spPr>
        <p:txBody>
          <a:bodyPr>
            <a:normAutofit fontScale="70000" lnSpcReduction="20000"/>
          </a:bodyPr>
          <a:lstStyle/>
          <a:p>
            <a:pPr algn="just">
              <a:buNone/>
            </a:pPr>
            <a:r>
              <a:rPr lang="pl-PL" dirty="0" smtClean="0"/>
              <a:t>	Z biegiem czasu miejsce produktów konsumpcyjnych zajęły </a:t>
            </a:r>
            <a:r>
              <a:rPr lang="pl-PL" b="1" u="sng" dirty="0" smtClean="0"/>
              <a:t>metale</a:t>
            </a:r>
            <a:r>
              <a:rPr lang="pl-PL" dirty="0" smtClean="0"/>
              <a:t> - najpierw nieszlachetne (brąz, miedź, żelazo), a później szlachetne (złoto, srebro, rzadziej platyna). Metale stały się formą pieniądza ze względu na ich wartość, trwałość oraz znacznie mniejszą wielkość od towarów, co ułatwiało transport. Właśnie od wprowadzenia metali jako formy pieniądza wykształciło się pojęcie „pieniądz”. Jednak z biegiem czasu, metale zaczęły być uciążliwe. Wymiary metali nie zawsze były takie same, a sztaby złota czy srebra zwykle były dużych rozmiarów,        a ważenie i dzielenie ich na mniejsze kawałki (</a:t>
            </a:r>
            <a:r>
              <a:rPr lang="pl-PL" b="1" u="sng" dirty="0" smtClean="0"/>
              <a:t>pieniądz odliczany</a:t>
            </a:r>
            <a:r>
              <a:rPr lang="pl-PL" dirty="0" smtClean="0"/>
              <a:t>) zwykle zajmowało wiele czasu.</a:t>
            </a:r>
          </a:p>
          <a:p>
            <a:pPr algn="just"/>
            <a:endParaRPr lang="pl-PL" dirty="0"/>
          </a:p>
        </p:txBody>
      </p:sp>
    </p:spTree>
  </p:cSld>
  <p:clrMapOvr>
    <a:masterClrMapping/>
  </p:clrMapOvr>
  <p:transition advTm="15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728" y="0"/>
            <a:ext cx="7498080" cy="1143000"/>
          </a:xfrm>
        </p:spPr>
        <p:txBody>
          <a:bodyPr/>
          <a:lstStyle/>
          <a:p>
            <a:pPr algn="ctr"/>
            <a:r>
              <a:rPr lang="pl-PL" dirty="0" smtClean="0"/>
              <a:t>Monety</a:t>
            </a:r>
            <a:endParaRPr lang="pl-PL" dirty="0"/>
          </a:p>
        </p:txBody>
      </p:sp>
      <p:pic>
        <p:nvPicPr>
          <p:cNvPr id="5" name="Symbol zastępczy zawartości 4" descr="monety.jpg"/>
          <p:cNvPicPr>
            <a:picLocks noGrp="1"/>
          </p:cNvPicPr>
          <p:nvPr>
            <p:ph sz="half" idx="1"/>
          </p:nvPr>
        </p:nvPicPr>
        <p:blipFill>
          <a:blip r:embed="rId2" cstate="print"/>
          <a:stretch>
            <a:fillRect/>
          </a:stretch>
        </p:blipFill>
        <p:spPr>
          <a:xfrm>
            <a:off x="1357290" y="2214554"/>
            <a:ext cx="3429024" cy="2928958"/>
          </a:xfrm>
          <a:prstGeom prst="rect">
            <a:avLst/>
          </a:prstGeom>
          <a:ln>
            <a:noFill/>
          </a:ln>
          <a:effectLst>
            <a:softEdge rad="112500"/>
          </a:effectLst>
        </p:spPr>
      </p:pic>
      <p:sp>
        <p:nvSpPr>
          <p:cNvPr id="4" name="Symbol zastępczy zawartości 3"/>
          <p:cNvSpPr>
            <a:spLocks noGrp="1"/>
          </p:cNvSpPr>
          <p:nvPr>
            <p:ph sz="half" idx="2"/>
          </p:nvPr>
        </p:nvSpPr>
        <p:spPr>
          <a:xfrm>
            <a:off x="4643438" y="1071546"/>
            <a:ext cx="4343400" cy="5500702"/>
          </a:xfrm>
        </p:spPr>
        <p:txBody>
          <a:bodyPr>
            <a:noAutofit/>
          </a:bodyPr>
          <a:lstStyle/>
          <a:p>
            <a:pPr algn="just">
              <a:buNone/>
            </a:pPr>
            <a:r>
              <a:rPr lang="pl-PL" sz="1600" dirty="0" smtClean="0"/>
              <a:t>	Pojawiła się więc praktyka by te sztabki złota, czy srebra lub innych metali szlachetnych dzielić, co okazało się trafne. Zaczęto owe metale rozdrabniać na małe kawałki, które zwykle przyjmowały kształt pełnych lub spłaszczonych kulek. Z biegiem czasu zaczęto na nich bić pieczęcie znanych władców, królów by zapobiec fałszowaniu (zmniejszeniu faktycznej ilości danego metalu w kawałku) przy tworzeniu kuleczek metalu. Dopiero po nabiciu odpowiednich podobizn, posiadacz nabitych kawałków metalu był pewien wartości danego „pieniądza”. Kulki metalu pełniące funkcję pieniądza tworzone były       z kilku metali, np. brązu, srebra, złota, jednak    z biegiem czasu w systemie bicia metali zaczęto wykorzystywać już tylko złoto            i srebro. Takie kuleczki metalu z nabitymi podobiznami zaczęto nazywać </a:t>
            </a:r>
            <a:r>
              <a:rPr lang="pl-PL" sz="1600" b="1" u="sng" dirty="0" smtClean="0"/>
              <a:t>monetami</a:t>
            </a:r>
            <a:r>
              <a:rPr lang="pl-PL" sz="1600" dirty="0" smtClean="0"/>
              <a:t>. Twórcami monet byli najprawdopodobniej Fenicjanie.</a:t>
            </a:r>
          </a:p>
          <a:p>
            <a:pPr algn="just"/>
            <a:endParaRPr lang="pl-PL" sz="1600" dirty="0"/>
          </a:p>
        </p:txBody>
      </p:sp>
    </p:spTree>
  </p:cSld>
  <p:clrMapOvr>
    <a:masterClrMapping/>
  </p:clrMapOvr>
  <p:transition advTm="15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728" y="142852"/>
            <a:ext cx="7498080" cy="1143000"/>
          </a:xfrm>
        </p:spPr>
        <p:txBody>
          <a:bodyPr/>
          <a:lstStyle/>
          <a:p>
            <a:pPr algn="ctr"/>
            <a:r>
              <a:rPr lang="pl-PL" dirty="0" smtClean="0"/>
              <a:t> Pieniądze papierowe</a:t>
            </a:r>
            <a:endParaRPr lang="pl-PL" dirty="0"/>
          </a:p>
        </p:txBody>
      </p:sp>
      <p:pic>
        <p:nvPicPr>
          <p:cNvPr id="7" name="Symbol zastępczy zawartości 6" descr="pln_banknoty.jpg"/>
          <p:cNvPicPr>
            <a:picLocks noGrp="1"/>
          </p:cNvPicPr>
          <p:nvPr>
            <p:ph sz="half" idx="1"/>
          </p:nvPr>
        </p:nvPicPr>
        <p:blipFill>
          <a:blip r:embed="rId2" cstate="print"/>
          <a:stretch>
            <a:fillRect/>
          </a:stretch>
        </p:blipFill>
        <p:spPr>
          <a:xfrm>
            <a:off x="1428728" y="1357298"/>
            <a:ext cx="3597017" cy="4664075"/>
          </a:xfrm>
          <a:prstGeom prst="rect">
            <a:avLst/>
          </a:prstGeom>
          <a:ln>
            <a:noFill/>
          </a:ln>
          <a:effectLst>
            <a:softEdge rad="112500"/>
          </a:effectLst>
        </p:spPr>
      </p:pic>
      <p:sp>
        <p:nvSpPr>
          <p:cNvPr id="4" name="Symbol zastępczy zawartości 3"/>
          <p:cNvSpPr>
            <a:spLocks noGrp="1"/>
          </p:cNvSpPr>
          <p:nvPr>
            <p:ph sz="half" idx="2"/>
          </p:nvPr>
        </p:nvSpPr>
        <p:spPr>
          <a:xfrm>
            <a:off x="5286380" y="1428736"/>
            <a:ext cx="3657600" cy="4663440"/>
          </a:xfrm>
        </p:spPr>
        <p:txBody>
          <a:bodyPr>
            <a:normAutofit fontScale="62500" lnSpcReduction="20000"/>
          </a:bodyPr>
          <a:lstStyle/>
          <a:p>
            <a:r>
              <a:rPr lang="pl-PL" dirty="0" smtClean="0"/>
              <a:t>Wytwarzanie monet ze złota        i srebra okazało się zbyt kosztowne, a ilość owych metali nie pokrywała zapotrzebowania. Dlatego też zaczęto zostawiać swój majątek u złotników, którzy wypisywali tzw. </a:t>
            </a:r>
            <a:r>
              <a:rPr lang="pl-PL" b="1" u="sng" dirty="0" smtClean="0"/>
              <a:t>kwity depozytowe</a:t>
            </a:r>
            <a:r>
              <a:rPr lang="pl-PL" dirty="0" smtClean="0"/>
              <a:t>, które dowodziły ilości złota lub srebra przez osobę posiadającą kwit. Złotnicy wypisujący takie kwity byli zobowiązani do wypłaty określonej kwitem kwoty okazicielowi dokumentu. W taki też sposób narodziła się kolejna forma pieniądza - </a:t>
            </a:r>
            <a:r>
              <a:rPr lang="pl-PL" b="1" u="sng" dirty="0" smtClean="0"/>
              <a:t>pieniądz papierowy</a:t>
            </a:r>
            <a:r>
              <a:rPr lang="pl-PL" dirty="0" smtClean="0"/>
              <a:t> - ponieważ ludzie coraz częściej regulowali swoje długi         i należności właśnie kwitami depozytowymi.</a:t>
            </a:r>
          </a:p>
          <a:p>
            <a:endParaRPr lang="pl-PL" dirty="0"/>
          </a:p>
        </p:txBody>
      </p:sp>
    </p:spTree>
  </p:cSld>
  <p:clrMapOvr>
    <a:masterClrMapping/>
  </p:clrMapOvr>
  <p:transition advTm="15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w-rzeszowskim-nbp-mozna-zostawic-stare-banknoty.jpg"/>
          <p:cNvPicPr>
            <a:picLocks noGrp="1"/>
          </p:cNvPicPr>
          <p:nvPr>
            <p:ph sz="half" idx="1"/>
          </p:nvPr>
        </p:nvPicPr>
        <p:blipFill>
          <a:blip r:embed="rId2" cstate="print"/>
          <a:stretch>
            <a:fillRect/>
          </a:stretch>
        </p:blipFill>
        <p:spPr>
          <a:xfrm>
            <a:off x="1071538" y="857232"/>
            <a:ext cx="4191000" cy="2428892"/>
          </a:xfrm>
          <a:prstGeom prst="rect">
            <a:avLst/>
          </a:prstGeom>
          <a:ln>
            <a:noFill/>
          </a:ln>
          <a:effectLst>
            <a:softEdge rad="112500"/>
          </a:effectLst>
        </p:spPr>
      </p:pic>
      <p:sp>
        <p:nvSpPr>
          <p:cNvPr id="4" name="Symbol zastępczy zawartości 3"/>
          <p:cNvSpPr>
            <a:spLocks noGrp="1"/>
          </p:cNvSpPr>
          <p:nvPr>
            <p:ph sz="half" idx="2"/>
          </p:nvPr>
        </p:nvSpPr>
        <p:spPr>
          <a:xfrm>
            <a:off x="5143504" y="714356"/>
            <a:ext cx="3657600" cy="4663440"/>
          </a:xfrm>
        </p:spPr>
        <p:txBody>
          <a:bodyPr>
            <a:noAutofit/>
          </a:bodyPr>
          <a:lstStyle/>
          <a:p>
            <a:r>
              <a:rPr lang="pl-PL" sz="1600" dirty="0" smtClean="0"/>
              <a:t>Po pewnym czasie złotnicy zostali bankierami, gdyż zaczęli emitować coraz to więcej owych kwitów. Kwity te coraz częściej nie miały pokrycia  w złocie czy srebrze - były wprowadzane do obiegu jako zadłużenie wobec bankierów,             a odsetki od nich stanowiły dodatkowy dochód dla złotników.                    </a:t>
            </a:r>
          </a:p>
          <a:p>
            <a:r>
              <a:rPr lang="pl-PL" sz="1600" dirty="0" smtClean="0"/>
              <a:t>W następstwie kwity zostały zaakceptowane przez państwo, które wprowadziło rozporządzenia, dzięki którym owe „bilety” stały się powszechnym środkiem wymiany handlowej. Każdy bank zaczął rozprowadzanie swoich </a:t>
            </a:r>
            <a:r>
              <a:rPr lang="pl-PL" sz="1600" b="1" u="sng" dirty="0" smtClean="0"/>
              <a:t>banknotów</a:t>
            </a:r>
            <a:r>
              <a:rPr lang="pl-PL" sz="1600" dirty="0" smtClean="0"/>
              <a:t>, przez co powstał wielki chaos. Znikł on dopiero wtedy, gdy ustalono jeden bank, który miał emitować banknoty, które zostały środkiem płatniczym. Banki emisyjne w większości krajów upaństwowiono.</a:t>
            </a:r>
          </a:p>
          <a:p>
            <a:endParaRPr lang="pl-PL" sz="1600" dirty="0"/>
          </a:p>
        </p:txBody>
      </p:sp>
      <p:pic>
        <p:nvPicPr>
          <p:cNvPr id="5122" name="Picture 2"/>
          <p:cNvPicPr>
            <a:picLocks noChangeAspect="1" noChangeArrowheads="1"/>
          </p:cNvPicPr>
          <p:nvPr/>
        </p:nvPicPr>
        <p:blipFill>
          <a:blip r:embed="rId3" cstate="print"/>
          <a:srcRect/>
          <a:stretch>
            <a:fillRect/>
          </a:stretch>
        </p:blipFill>
        <p:spPr bwMode="auto">
          <a:xfrm>
            <a:off x="1142976" y="4000504"/>
            <a:ext cx="3868738" cy="1758950"/>
          </a:xfrm>
          <a:prstGeom prst="rect">
            <a:avLst/>
          </a:prstGeom>
          <a:ln>
            <a:noFill/>
          </a:ln>
          <a:effectLst>
            <a:softEdge rad="112500"/>
          </a:effectLst>
        </p:spPr>
      </p:pic>
    </p:spTree>
  </p:cSld>
  <p:clrMapOvr>
    <a:masterClrMapping/>
  </p:clrMapOvr>
  <p:transition advTm="15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Środek  wymiany </a:t>
            </a:r>
            <a:endParaRPr lang="pl-PL" dirty="0"/>
          </a:p>
        </p:txBody>
      </p:sp>
      <p:pic>
        <p:nvPicPr>
          <p:cNvPr id="5" name="Symbol zastępczy zawartości 4" descr="brylka.jpg"/>
          <p:cNvPicPr>
            <a:picLocks noGrp="1" noChangeAspect="1"/>
          </p:cNvPicPr>
          <p:nvPr>
            <p:ph sz="half" idx="1"/>
          </p:nvPr>
        </p:nvPicPr>
        <p:blipFill>
          <a:blip r:embed="rId2" cstate="print"/>
          <a:stretch>
            <a:fillRect/>
          </a:stretch>
        </p:blipFill>
        <p:spPr>
          <a:xfrm>
            <a:off x="1071538" y="2071678"/>
            <a:ext cx="3345146" cy="2714644"/>
          </a:xfrm>
          <a:prstGeom prst="rect">
            <a:avLst/>
          </a:prstGeom>
          <a:ln>
            <a:noFill/>
          </a:ln>
          <a:effectLst>
            <a:softEdge rad="112500"/>
          </a:effectLst>
        </p:spPr>
      </p:pic>
      <p:sp>
        <p:nvSpPr>
          <p:cNvPr id="4" name="Symbol zastępczy zawartości 3"/>
          <p:cNvSpPr>
            <a:spLocks noGrp="1"/>
          </p:cNvSpPr>
          <p:nvPr>
            <p:ph sz="half" idx="2"/>
          </p:nvPr>
        </p:nvSpPr>
        <p:spPr>
          <a:xfrm>
            <a:off x="4648200" y="1428736"/>
            <a:ext cx="4343400" cy="4786346"/>
          </a:xfrm>
        </p:spPr>
        <p:txBody>
          <a:bodyPr>
            <a:normAutofit/>
          </a:bodyPr>
          <a:lstStyle/>
          <a:p>
            <a:pPr>
              <a:buNone/>
            </a:pPr>
            <a:r>
              <a:rPr lang="pl-PL" sz="1800" dirty="0" smtClean="0"/>
              <a:t>Wymiana stała się łatwiejsza, kiedy nasi</a:t>
            </a:r>
          </a:p>
          <a:p>
            <a:pPr>
              <a:buNone/>
            </a:pPr>
            <a:r>
              <a:rPr lang="pl-PL" sz="1800" dirty="0" smtClean="0"/>
              <a:t>przodkowie nauczyli się wytwarzać metal.</a:t>
            </a:r>
          </a:p>
          <a:p>
            <a:pPr>
              <a:buNone/>
            </a:pPr>
            <a:r>
              <a:rPr lang="pl-PL" sz="1800" dirty="0" smtClean="0"/>
              <a:t>Stało się tak dlatego, że takie metale jak</a:t>
            </a:r>
          </a:p>
          <a:p>
            <a:pPr>
              <a:buNone/>
            </a:pPr>
            <a:r>
              <a:rPr lang="pl-PL" sz="1800" dirty="0" smtClean="0"/>
              <a:t>złoto, srebro, cyna oraz żelazo były cenne</a:t>
            </a:r>
          </a:p>
          <a:p>
            <a:pPr>
              <a:buNone/>
            </a:pPr>
            <a:r>
              <a:rPr lang="pl-PL" sz="1800" dirty="0" smtClean="0"/>
              <a:t>dla każdego. Tak więc, rolnik mógł</a:t>
            </a:r>
          </a:p>
          <a:p>
            <a:pPr>
              <a:buNone/>
            </a:pPr>
            <a:r>
              <a:rPr lang="pl-PL" sz="1800" dirty="0" smtClean="0"/>
              <a:t>wymienić swoje bydło za określoną ilość</a:t>
            </a:r>
          </a:p>
          <a:p>
            <a:pPr>
              <a:buNone/>
            </a:pPr>
            <a:r>
              <a:rPr lang="pl-PL" sz="1800" dirty="0" smtClean="0"/>
              <a:t>srebra, której część mógł później</a:t>
            </a:r>
          </a:p>
          <a:p>
            <a:pPr>
              <a:buNone/>
            </a:pPr>
            <a:r>
              <a:rPr lang="pl-PL" sz="1800" dirty="0" smtClean="0"/>
              <a:t>przeznaczyć na opłacenie podatków.  </a:t>
            </a:r>
          </a:p>
          <a:p>
            <a:pPr>
              <a:buNone/>
            </a:pPr>
            <a:r>
              <a:rPr lang="pl-PL" sz="1800" dirty="0" smtClean="0"/>
              <a:t>W ten sposób wartościowe metale i inne</a:t>
            </a:r>
          </a:p>
          <a:p>
            <a:pPr>
              <a:buNone/>
            </a:pPr>
            <a:r>
              <a:rPr lang="pl-PL" sz="1800" dirty="0" smtClean="0"/>
              <a:t>przedmioty stały się „miarą wartości”,</a:t>
            </a:r>
          </a:p>
          <a:p>
            <a:pPr>
              <a:buNone/>
            </a:pPr>
            <a:r>
              <a:rPr lang="pl-PL" sz="1800" dirty="0" smtClean="0"/>
              <a:t>„środkiem wymiany” oraz sposobem</a:t>
            </a:r>
          </a:p>
          <a:p>
            <a:pPr>
              <a:buNone/>
            </a:pPr>
            <a:r>
              <a:rPr lang="pl-PL" sz="1800" dirty="0" smtClean="0"/>
              <a:t>„przechowywania majątku” do czasu, gdy</a:t>
            </a:r>
          </a:p>
          <a:p>
            <a:pPr>
              <a:buNone/>
            </a:pPr>
            <a:r>
              <a:rPr lang="pl-PL" sz="1800" dirty="0" smtClean="0"/>
              <a:t>stanie się potrzebny. </a:t>
            </a:r>
            <a:endParaRPr lang="pl-PL" sz="1800" dirty="0"/>
          </a:p>
        </p:txBody>
      </p:sp>
      <p:sp>
        <p:nvSpPr>
          <p:cNvPr id="6" name="pole tekstowe 5"/>
          <p:cNvSpPr txBox="1"/>
          <p:nvPr/>
        </p:nvSpPr>
        <p:spPr>
          <a:xfrm>
            <a:off x="714348" y="5072074"/>
            <a:ext cx="3071834" cy="369332"/>
          </a:xfrm>
          <a:prstGeom prst="rect">
            <a:avLst/>
          </a:prstGeom>
          <a:noFill/>
        </p:spPr>
        <p:txBody>
          <a:bodyPr wrap="square" rtlCol="0">
            <a:spAutoFit/>
          </a:bodyPr>
          <a:lstStyle/>
          <a:p>
            <a:pPr algn="ctr"/>
            <a:r>
              <a:rPr lang="pl-PL" dirty="0" smtClean="0"/>
              <a:t>Bryłka srebra</a:t>
            </a:r>
            <a:endParaRPr lang="pl-PL" dirty="0"/>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85852" y="142852"/>
            <a:ext cx="7498080" cy="1143000"/>
          </a:xfrm>
        </p:spPr>
        <p:txBody>
          <a:bodyPr/>
          <a:lstStyle/>
          <a:p>
            <a:pPr algn="ctr"/>
            <a:r>
              <a:rPr lang="pl-PL" dirty="0" smtClean="0"/>
              <a:t>Handel wymienny</a:t>
            </a:r>
            <a:endParaRPr lang="pl-PL" dirty="0"/>
          </a:p>
        </p:txBody>
      </p:sp>
      <p:sp>
        <p:nvSpPr>
          <p:cNvPr id="3" name="Symbol zastępczy zawartości 2"/>
          <p:cNvSpPr>
            <a:spLocks noGrp="1"/>
          </p:cNvSpPr>
          <p:nvPr>
            <p:ph sz="half" idx="1"/>
          </p:nvPr>
        </p:nvSpPr>
        <p:spPr>
          <a:xfrm>
            <a:off x="1000100" y="1071546"/>
            <a:ext cx="4338638" cy="5286412"/>
          </a:xfrm>
        </p:spPr>
        <p:txBody>
          <a:bodyPr>
            <a:noAutofit/>
          </a:bodyPr>
          <a:lstStyle/>
          <a:p>
            <a:pPr>
              <a:buNone/>
            </a:pPr>
            <a:r>
              <a:rPr lang="pl-PL" sz="1800" dirty="0" smtClean="0"/>
              <a:t>Nie znano wtedy metalu, tak więc</a:t>
            </a:r>
          </a:p>
          <a:p>
            <a:pPr>
              <a:buNone/>
            </a:pPr>
            <a:r>
              <a:rPr lang="pl-PL" sz="1800" dirty="0" smtClean="0"/>
              <a:t>polowano i uprawiano ziemię za pomocą</a:t>
            </a:r>
          </a:p>
          <a:p>
            <a:pPr>
              <a:buNone/>
            </a:pPr>
            <a:r>
              <a:rPr lang="pl-PL" sz="1800" dirty="0" smtClean="0"/>
              <a:t>kamiennych narzędzi – ten okres znany</a:t>
            </a:r>
          </a:p>
          <a:p>
            <a:pPr>
              <a:buNone/>
            </a:pPr>
            <a:r>
              <a:rPr lang="pl-PL" sz="1800" dirty="0" smtClean="0"/>
              <a:t>jest jako epoka kamienia łupanego.</a:t>
            </a:r>
          </a:p>
          <a:p>
            <a:pPr>
              <a:buNone/>
            </a:pPr>
            <a:r>
              <a:rPr lang="pl-PL" sz="1800" dirty="0" smtClean="0"/>
              <a:t>Mężczyźni i kobiety nie znali banknotów</a:t>
            </a:r>
          </a:p>
          <a:p>
            <a:pPr>
              <a:buNone/>
            </a:pPr>
            <a:r>
              <a:rPr lang="pl-PL" sz="1800" dirty="0" smtClean="0"/>
              <a:t>ani monet, z których obecnie</a:t>
            </a:r>
          </a:p>
          <a:p>
            <a:pPr>
              <a:buNone/>
            </a:pPr>
            <a:r>
              <a:rPr lang="pl-PL" sz="1800" dirty="0" smtClean="0"/>
              <a:t>korzystamy. W zamian, wymieniali różne</a:t>
            </a:r>
          </a:p>
          <a:p>
            <a:pPr>
              <a:buNone/>
            </a:pPr>
            <a:r>
              <a:rPr lang="pl-PL" sz="1800" dirty="0" smtClean="0"/>
              <a:t>towary między sobą: na przykład, myśliwy</a:t>
            </a:r>
          </a:p>
          <a:p>
            <a:pPr>
              <a:buNone/>
            </a:pPr>
            <a:r>
              <a:rPr lang="pl-PL" sz="1800" dirty="0" smtClean="0"/>
              <a:t>wymieniał skóry zwierząt z rolnikiem na</a:t>
            </a:r>
          </a:p>
          <a:p>
            <a:pPr>
              <a:buNone/>
            </a:pPr>
            <a:r>
              <a:rPr lang="pl-PL" sz="1800" dirty="0" smtClean="0"/>
              <a:t>zboże czy też rybak wymieniał ozdobne</a:t>
            </a:r>
          </a:p>
          <a:p>
            <a:pPr>
              <a:buNone/>
            </a:pPr>
            <a:r>
              <a:rPr lang="pl-PL" sz="1800" dirty="0" smtClean="0"/>
              <a:t>muszle z myśliwym na wypolerowaną</a:t>
            </a:r>
          </a:p>
          <a:p>
            <a:pPr>
              <a:buNone/>
            </a:pPr>
            <a:r>
              <a:rPr lang="pl-PL" sz="1800" dirty="0" smtClean="0"/>
              <a:t>siekierę z kamienia. Taką wymianę</a:t>
            </a:r>
          </a:p>
          <a:p>
            <a:pPr>
              <a:buNone/>
            </a:pPr>
            <a:r>
              <a:rPr lang="pl-PL" sz="1800" dirty="0" smtClean="0"/>
              <a:t>nazywamy handlem wymiennym. Ważną</a:t>
            </a:r>
          </a:p>
          <a:p>
            <a:pPr>
              <a:buNone/>
            </a:pPr>
            <a:r>
              <a:rPr lang="pl-PL" sz="1800" dirty="0" smtClean="0"/>
              <a:t>cechą takiego handlu jest wymienianie się</a:t>
            </a:r>
          </a:p>
          <a:p>
            <a:pPr>
              <a:buNone/>
            </a:pPr>
            <a:r>
              <a:rPr lang="pl-PL" sz="1800" dirty="0" smtClean="0"/>
              <a:t>dobrami mającymi pewną wartość. </a:t>
            </a:r>
            <a:endParaRPr lang="pl-PL" sz="1800" dirty="0"/>
          </a:p>
        </p:txBody>
      </p:sp>
      <p:pic>
        <p:nvPicPr>
          <p:cNvPr id="9" name="Symbol zastępczy zawartości 8" descr="2siekiery.jpg"/>
          <p:cNvPicPr>
            <a:picLocks noGrp="1" noChangeAspect="1"/>
          </p:cNvPicPr>
          <p:nvPr>
            <p:ph sz="half" idx="2"/>
          </p:nvPr>
        </p:nvPicPr>
        <p:blipFill>
          <a:blip r:embed="rId3" cstate="print"/>
          <a:stretch>
            <a:fillRect/>
          </a:stretch>
        </p:blipFill>
        <p:spPr>
          <a:xfrm>
            <a:off x="5143504" y="1785926"/>
            <a:ext cx="3657600" cy="3175000"/>
          </a:xfrm>
          <a:prstGeom prst="rect">
            <a:avLst/>
          </a:prstGeom>
          <a:ln>
            <a:noFill/>
          </a:ln>
          <a:effectLst>
            <a:softEdge rad="112500"/>
          </a:effectLst>
        </p:spPr>
      </p:pic>
      <p:sp>
        <p:nvSpPr>
          <p:cNvPr id="12" name="pole tekstowe 11"/>
          <p:cNvSpPr txBox="1"/>
          <p:nvPr/>
        </p:nvSpPr>
        <p:spPr>
          <a:xfrm>
            <a:off x="5286380" y="5286388"/>
            <a:ext cx="3714776" cy="646331"/>
          </a:xfrm>
          <a:prstGeom prst="rect">
            <a:avLst/>
          </a:prstGeom>
          <a:noFill/>
        </p:spPr>
        <p:txBody>
          <a:bodyPr wrap="square" rtlCol="0">
            <a:spAutoFit/>
          </a:bodyPr>
          <a:lstStyle/>
          <a:p>
            <a:pPr algn="ctr"/>
            <a:r>
              <a:rPr lang="pl-PL" dirty="0" smtClean="0"/>
              <a:t>Kamienna siekierka z epoki kamienia łupanego.</a:t>
            </a:r>
            <a:endParaRPr lang="pl-PL" dirty="0"/>
          </a:p>
        </p:txBody>
      </p:sp>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214290"/>
            <a:ext cx="7933588" cy="1274786"/>
          </a:xfrm>
        </p:spPr>
        <p:txBody>
          <a:bodyPr>
            <a:normAutofit fontScale="90000"/>
          </a:bodyPr>
          <a:lstStyle/>
          <a:p>
            <a:pPr algn="ctr"/>
            <a:r>
              <a:rPr lang="pl-PL" dirty="0" smtClean="0"/>
              <a:t>Systemy monetarne w dawnej Polsce</a:t>
            </a:r>
            <a:br>
              <a:rPr lang="pl-PL" dirty="0" smtClean="0"/>
            </a:br>
            <a:endParaRPr lang="pl-PL" dirty="0"/>
          </a:p>
        </p:txBody>
      </p:sp>
      <p:sp>
        <p:nvSpPr>
          <p:cNvPr id="3" name="Symbol zastępczy zawartości 2"/>
          <p:cNvSpPr>
            <a:spLocks noGrp="1"/>
          </p:cNvSpPr>
          <p:nvPr>
            <p:ph idx="1"/>
          </p:nvPr>
        </p:nvSpPr>
        <p:spPr>
          <a:xfrm>
            <a:off x="1000100" y="1214422"/>
            <a:ext cx="8143900" cy="4668839"/>
          </a:xfrm>
        </p:spPr>
        <p:txBody>
          <a:bodyPr>
            <a:normAutofit fontScale="25000" lnSpcReduction="20000"/>
          </a:bodyPr>
          <a:lstStyle/>
          <a:p>
            <a:pPr algn="ctr">
              <a:buNone/>
            </a:pPr>
            <a:r>
              <a:rPr lang="pl-PL" sz="9200" b="1" u="sng" dirty="0" smtClean="0"/>
              <a:t>System monetarny w okresie </a:t>
            </a:r>
            <a:r>
              <a:rPr lang="pl-PL" sz="9200" b="1" u="sng" dirty="0" err="1" smtClean="0"/>
              <a:t>X-XIIIw</a:t>
            </a:r>
            <a:r>
              <a:rPr lang="pl-PL" sz="9200" b="1" u="sng" dirty="0" smtClean="0"/>
              <a:t>.</a:t>
            </a:r>
            <a:endParaRPr lang="pl-PL" sz="9200" b="1" dirty="0" smtClean="0"/>
          </a:p>
          <a:p>
            <a:pPr>
              <a:buNone/>
            </a:pPr>
            <a:endParaRPr lang="pl-PL" sz="9200" dirty="0" smtClean="0"/>
          </a:p>
          <a:p>
            <a:pPr>
              <a:buNone/>
            </a:pPr>
            <a:r>
              <a:rPr lang="pl-PL" sz="9200" dirty="0" smtClean="0"/>
              <a:t>Państwo Polskie u początku dziejów posiadało bardzo niewielkie</a:t>
            </a:r>
          </a:p>
          <a:p>
            <a:pPr>
              <a:buNone/>
            </a:pPr>
            <a:r>
              <a:rPr lang="pl-PL" sz="9200" dirty="0" smtClean="0"/>
              <a:t>złoża srebra a jego przebijanie na monety było procederem</a:t>
            </a:r>
          </a:p>
          <a:p>
            <a:pPr>
              <a:buNone/>
            </a:pPr>
            <a:r>
              <a:rPr lang="pl-PL" sz="9200" dirty="0" smtClean="0"/>
              <a:t>nieopłacalnym. Dlatego </a:t>
            </a:r>
            <a:r>
              <a:rPr lang="pl-PL" sz="9200" dirty="0" err="1" smtClean="0"/>
              <a:t>mennicwo</a:t>
            </a:r>
            <a:r>
              <a:rPr lang="pl-PL" sz="9200" dirty="0" smtClean="0"/>
              <a:t> z tego okresu jest bardzo</a:t>
            </a:r>
          </a:p>
          <a:p>
            <a:pPr>
              <a:buNone/>
            </a:pPr>
            <a:r>
              <a:rPr lang="pl-PL" sz="9200" dirty="0" smtClean="0"/>
              <a:t>rzadkie a niektóre emisje nie przekraczały często kilku tysięcy szt.</a:t>
            </a:r>
          </a:p>
          <a:p>
            <a:pPr>
              <a:buNone/>
            </a:pPr>
            <a:r>
              <a:rPr lang="pl-PL" sz="9200" dirty="0" smtClean="0"/>
              <a:t>Okres ten nie bez powodu nazwany został okresem denarowym,</a:t>
            </a:r>
          </a:p>
          <a:p>
            <a:pPr>
              <a:buNone/>
            </a:pPr>
            <a:r>
              <a:rPr lang="pl-PL" sz="9200" dirty="0" smtClean="0"/>
              <a:t>Ponieważ jedyna monetą w obiegu był denar.  Denary w tym</a:t>
            </a:r>
          </a:p>
          <a:p>
            <a:pPr>
              <a:buNone/>
            </a:pPr>
            <a:r>
              <a:rPr lang="pl-PL" sz="9200" dirty="0" smtClean="0"/>
              <a:t>okresie dzielą się na trzy typy:</a:t>
            </a:r>
          </a:p>
          <a:p>
            <a:pPr>
              <a:buNone/>
            </a:pPr>
            <a:r>
              <a:rPr lang="pl-PL" sz="9200" b="1" dirty="0" smtClean="0"/>
              <a:t> - denary grube </a:t>
            </a:r>
            <a:r>
              <a:rPr lang="pl-PL" sz="9200" dirty="0" smtClean="0"/>
              <a:t>- bite przez pierwszych Piastów, duże denary ze</a:t>
            </a:r>
          </a:p>
          <a:p>
            <a:pPr>
              <a:buNone/>
            </a:pPr>
            <a:r>
              <a:rPr lang="pl-PL" sz="9200" dirty="0" smtClean="0"/>
              <a:t>srebra bardzo dobrej próby.</a:t>
            </a:r>
          </a:p>
          <a:p>
            <a:pPr>
              <a:buNone/>
            </a:pPr>
            <a:r>
              <a:rPr lang="pl-PL" sz="9200" b="1" dirty="0" smtClean="0"/>
              <a:t> - denary cienkie </a:t>
            </a:r>
            <a:r>
              <a:rPr lang="pl-PL" sz="9200" dirty="0" smtClean="0"/>
              <a:t>- bite aż do czasów Mieszka III Starego cieńsze</a:t>
            </a:r>
          </a:p>
          <a:p>
            <a:pPr>
              <a:buNone/>
            </a:pPr>
            <a:r>
              <a:rPr lang="pl-PL" sz="9200" dirty="0" smtClean="0"/>
              <a:t>denary.</a:t>
            </a:r>
          </a:p>
          <a:p>
            <a:pPr>
              <a:buNone/>
            </a:pPr>
            <a:endParaRPr lang="pl-PL" sz="3300" b="1" dirty="0" smtClean="0"/>
          </a:p>
        </p:txBody>
      </p:sp>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00100" y="0"/>
            <a:ext cx="8143900" cy="6286520"/>
          </a:xfrm>
        </p:spPr>
        <p:txBody>
          <a:bodyPr>
            <a:noAutofit/>
          </a:bodyPr>
          <a:lstStyle/>
          <a:p>
            <a:pPr>
              <a:buNone/>
            </a:pPr>
            <a:r>
              <a:rPr lang="pl-PL" sz="2300" b="1" dirty="0" smtClean="0"/>
              <a:t> - denary brakteatowe (brakteaty)</a:t>
            </a:r>
            <a:r>
              <a:rPr lang="pl-PL" sz="2300" dirty="0" smtClean="0"/>
              <a:t> - bardzo cienkie denary</a:t>
            </a:r>
          </a:p>
          <a:p>
            <a:pPr>
              <a:buNone/>
            </a:pPr>
            <a:r>
              <a:rPr lang="pl-PL" sz="2300" dirty="0" smtClean="0"/>
              <a:t>   o wadze często nie przekraczającej 0,3 g, niektóre bite specjalną techniką tłoczenia wypukłego pierścienia, który zapobiegał łamaniu się delikatnych monet.</a:t>
            </a:r>
          </a:p>
          <a:p>
            <a:pPr algn="ctr">
              <a:buNone/>
            </a:pPr>
            <a:endParaRPr lang="pl-PL" sz="2300" dirty="0" smtClean="0"/>
          </a:p>
          <a:p>
            <a:pPr>
              <a:buNone/>
            </a:pPr>
            <a:endParaRPr lang="pl-PL" sz="2300" dirty="0" smtClean="0"/>
          </a:p>
        </p:txBody>
      </p:sp>
      <p:pic>
        <p:nvPicPr>
          <p:cNvPr id="3074" name="Picture 2"/>
          <p:cNvPicPr>
            <a:picLocks noChangeAspect="1" noChangeArrowheads="1"/>
          </p:cNvPicPr>
          <p:nvPr/>
        </p:nvPicPr>
        <p:blipFill>
          <a:blip r:embed="rId2" cstate="print"/>
          <a:srcRect/>
          <a:stretch>
            <a:fillRect/>
          </a:stretch>
        </p:blipFill>
        <p:spPr bwMode="auto">
          <a:xfrm>
            <a:off x="1357290" y="2000240"/>
            <a:ext cx="7407666" cy="3605222"/>
          </a:xfrm>
          <a:prstGeom prst="rect">
            <a:avLst/>
          </a:prstGeom>
          <a:ln>
            <a:noFill/>
          </a:ln>
          <a:effectLst>
            <a:softEdge rad="112500"/>
          </a:effectLst>
        </p:spPr>
      </p:pic>
    </p:spTree>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357290" y="285728"/>
            <a:ext cx="7429552" cy="2862322"/>
          </a:xfrm>
          <a:prstGeom prst="rect">
            <a:avLst/>
          </a:prstGeom>
        </p:spPr>
        <p:txBody>
          <a:bodyPr wrap="square">
            <a:spAutoFit/>
          </a:bodyPr>
          <a:lstStyle/>
          <a:p>
            <a:pPr algn="ctr">
              <a:buNone/>
            </a:pPr>
            <a:r>
              <a:rPr lang="pl-PL" b="1" u="sng" dirty="0" smtClean="0"/>
              <a:t>System monetarny w okresie XIV - pocz. XVI w.</a:t>
            </a:r>
          </a:p>
          <a:p>
            <a:pPr algn="ctr">
              <a:buNone/>
            </a:pPr>
            <a:endParaRPr lang="pl-PL" b="1" dirty="0" smtClean="0"/>
          </a:p>
          <a:p>
            <a:pPr>
              <a:buNone/>
            </a:pPr>
            <a:r>
              <a:rPr lang="pl-PL" dirty="0" smtClean="0"/>
              <a:t>dukat Władysława Łokietka - jedyny znany egzemplarz </a:t>
            </a:r>
          </a:p>
          <a:p>
            <a:pPr>
              <a:buNone/>
            </a:pPr>
            <a:r>
              <a:rPr lang="pl-PL" dirty="0" smtClean="0"/>
              <a:t>grosz praski = 12 </a:t>
            </a:r>
            <a:r>
              <a:rPr lang="pl-PL" dirty="0" err="1" smtClean="0"/>
              <a:t>parwusów</a:t>
            </a:r>
            <a:r>
              <a:rPr lang="pl-PL" dirty="0" smtClean="0"/>
              <a:t> czeskich</a:t>
            </a:r>
          </a:p>
          <a:p>
            <a:pPr>
              <a:buNone/>
            </a:pPr>
            <a:r>
              <a:rPr lang="pl-PL" dirty="0" smtClean="0"/>
              <a:t>grosz praski (obrachunkowy) = 12 denarów</a:t>
            </a:r>
          </a:p>
          <a:p>
            <a:pPr>
              <a:buNone/>
            </a:pPr>
            <a:r>
              <a:rPr lang="pl-PL" dirty="0" smtClean="0"/>
              <a:t>grosz krakowski = 16 denarów do 1380 roku; 18 denarów po 1380r.</a:t>
            </a:r>
          </a:p>
          <a:p>
            <a:pPr>
              <a:buNone/>
            </a:pPr>
            <a:r>
              <a:rPr lang="pl-PL" dirty="0" smtClean="0"/>
              <a:t>kwartnik = 1/2 grosza krakowskiego</a:t>
            </a:r>
          </a:p>
          <a:p>
            <a:pPr>
              <a:buNone/>
            </a:pPr>
            <a:r>
              <a:rPr lang="pl-PL" dirty="0" smtClean="0"/>
              <a:t>ternar* = 3 denary</a:t>
            </a:r>
          </a:p>
          <a:p>
            <a:pPr>
              <a:buNone/>
            </a:pPr>
            <a:r>
              <a:rPr lang="pl-PL" dirty="0" smtClean="0"/>
              <a:t>denar = 2 obole</a:t>
            </a:r>
          </a:p>
          <a:p>
            <a:pPr>
              <a:buNone/>
            </a:pPr>
            <a:r>
              <a:rPr lang="pl-PL" dirty="0" smtClean="0"/>
              <a:t>* pojawił się za panowania Władysława Jagiełły </a:t>
            </a:r>
            <a:endParaRPr lang="pl-PL" dirty="0"/>
          </a:p>
        </p:txBody>
      </p:sp>
      <p:pic>
        <p:nvPicPr>
          <p:cNvPr id="4098" name="Picture 2"/>
          <p:cNvPicPr>
            <a:picLocks noChangeAspect="1" noChangeArrowheads="1"/>
          </p:cNvPicPr>
          <p:nvPr/>
        </p:nvPicPr>
        <p:blipFill>
          <a:blip r:embed="rId2" cstate="print"/>
          <a:srcRect/>
          <a:stretch>
            <a:fillRect/>
          </a:stretch>
        </p:blipFill>
        <p:spPr bwMode="auto">
          <a:xfrm>
            <a:off x="1643042" y="3286124"/>
            <a:ext cx="2928958" cy="2928958"/>
          </a:xfrm>
          <a:prstGeom prst="rect">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4857752" y="3571876"/>
            <a:ext cx="3984042" cy="2071702"/>
          </a:xfrm>
          <a:prstGeom prst="rect">
            <a:avLst/>
          </a:prstGeom>
          <a:noFill/>
          <a:ln w="9525">
            <a:noFill/>
            <a:miter lim="800000"/>
            <a:headEnd/>
            <a:tailEnd/>
          </a:ln>
          <a:effectLst/>
        </p:spPr>
      </p:pic>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00100" y="142852"/>
            <a:ext cx="7991500" cy="6500858"/>
          </a:xfrm>
        </p:spPr>
        <p:txBody>
          <a:bodyPr>
            <a:normAutofit fontScale="47500" lnSpcReduction="20000"/>
          </a:bodyPr>
          <a:lstStyle/>
          <a:p>
            <a:pPr algn="ctr">
              <a:buNone/>
            </a:pPr>
            <a:r>
              <a:rPr lang="pl-PL" b="1" u="sng" dirty="0" smtClean="0"/>
              <a:t>System monetarny za panowania Zygmunta I Starego</a:t>
            </a:r>
            <a:endParaRPr lang="pl-PL" b="1" dirty="0" smtClean="0"/>
          </a:p>
          <a:p>
            <a:pPr algn="just">
              <a:buNone/>
            </a:pPr>
            <a:r>
              <a:rPr lang="pl-PL" dirty="0" smtClean="0"/>
              <a:t>Panowanie Zygmunta I Starego przypada na początek reformy</a:t>
            </a:r>
          </a:p>
          <a:p>
            <a:pPr algn="just">
              <a:buNone/>
            </a:pPr>
            <a:r>
              <a:rPr lang="pl-PL" dirty="0" smtClean="0"/>
              <a:t>monetarnej w Europie a co za tym idzie początku okresu złotowego. Zmiany</a:t>
            </a:r>
          </a:p>
          <a:p>
            <a:pPr algn="just">
              <a:buNone/>
            </a:pPr>
            <a:r>
              <a:rPr lang="pl-PL" dirty="0" smtClean="0"/>
              <a:t> tego dokonały się na skutek dewaluacji grosza, co pociągnęło za sobą</a:t>
            </a:r>
          </a:p>
          <a:p>
            <a:pPr algn="just">
              <a:buNone/>
            </a:pPr>
            <a:r>
              <a:rPr lang="pl-PL" dirty="0" smtClean="0"/>
              <a:t>konieczność pojawienia się nowej grubej monety, którą można by się łatwo</a:t>
            </a:r>
          </a:p>
          <a:p>
            <a:pPr algn="just">
              <a:buNone/>
            </a:pPr>
            <a:r>
              <a:rPr lang="pl-PL" dirty="0" smtClean="0"/>
              <a:t>posługiwać w handlu. Siłą napędową pojawienia się nowego pieniądza było</a:t>
            </a:r>
          </a:p>
          <a:p>
            <a:pPr algn="just">
              <a:buNone/>
            </a:pPr>
            <a:r>
              <a:rPr lang="pl-PL" dirty="0" smtClean="0"/>
              <a:t>również odkrycie nowych bogatych złóż srebra w Europie. Wartość nowej</a:t>
            </a:r>
          </a:p>
          <a:p>
            <a:pPr algn="just">
              <a:buNone/>
            </a:pPr>
            <a:r>
              <a:rPr lang="pl-PL" dirty="0" smtClean="0"/>
              <a:t>monety postanowiono zrównać z wartością dukata, co przy ówczesnym kursie</a:t>
            </a:r>
          </a:p>
          <a:p>
            <a:pPr algn="just">
              <a:buNone/>
            </a:pPr>
            <a:r>
              <a:rPr lang="pl-PL" dirty="0" smtClean="0"/>
              <a:t>wymiany oznaczało, że nowa moneta srebrna musi ważyć 29 g.</a:t>
            </a:r>
          </a:p>
          <a:p>
            <a:pPr algn="just">
              <a:buNone/>
            </a:pPr>
            <a:r>
              <a:rPr lang="pl-PL" dirty="0" smtClean="0"/>
              <a:t>Na masową skale bicie tych monet rozpoczęto w czeskim mieście </a:t>
            </a:r>
            <a:r>
              <a:rPr lang="pl-PL" dirty="0" err="1" smtClean="0"/>
              <a:t>Joachimstal</a:t>
            </a:r>
            <a:r>
              <a:rPr lang="pl-PL" dirty="0" smtClean="0"/>
              <a:t>,</a:t>
            </a:r>
          </a:p>
          <a:p>
            <a:pPr algn="just">
              <a:buNone/>
            </a:pPr>
            <a:r>
              <a:rPr lang="pl-PL" dirty="0" smtClean="0"/>
              <a:t>od czego pochodzi ich nazwa </a:t>
            </a:r>
            <a:r>
              <a:rPr lang="pl-PL" dirty="0" err="1" smtClean="0"/>
              <a:t>Joahimstaler</a:t>
            </a:r>
            <a:r>
              <a:rPr lang="pl-PL" dirty="0" smtClean="0"/>
              <a:t> </a:t>
            </a:r>
            <a:r>
              <a:rPr lang="pl-PL" dirty="0" err="1" smtClean="0"/>
              <a:t>Munze</a:t>
            </a:r>
            <a:r>
              <a:rPr lang="pl-PL" dirty="0" smtClean="0"/>
              <a:t>, co w skrócie i po</a:t>
            </a:r>
          </a:p>
          <a:p>
            <a:pPr algn="just">
              <a:buNone/>
            </a:pPr>
            <a:r>
              <a:rPr lang="pl-PL" dirty="0" smtClean="0"/>
              <a:t>spolszczeniu daje nazwę nowej walucie - Talar.</a:t>
            </a:r>
          </a:p>
          <a:p>
            <a:pPr>
              <a:buNone/>
            </a:pPr>
            <a:endParaRPr lang="pl-PL" b="1" dirty="0" smtClean="0"/>
          </a:p>
          <a:p>
            <a:pPr>
              <a:buNone/>
            </a:pPr>
            <a:r>
              <a:rPr lang="pl-PL" b="1" dirty="0" smtClean="0"/>
              <a:t>Ówczesne jednostki monetarne:</a:t>
            </a:r>
          </a:p>
          <a:p>
            <a:pPr>
              <a:buNone/>
            </a:pPr>
            <a:r>
              <a:rPr lang="pl-PL" dirty="0" smtClean="0"/>
              <a:t>dukat (czerwony złoty) = 45-51 groszy (cena zmienna)</a:t>
            </a:r>
          </a:p>
          <a:p>
            <a:pPr>
              <a:buNone/>
            </a:pPr>
            <a:r>
              <a:rPr lang="pl-PL" dirty="0" smtClean="0"/>
              <a:t>talar = ok.30 groszy (cena zmienna)</a:t>
            </a:r>
          </a:p>
          <a:p>
            <a:pPr>
              <a:buNone/>
            </a:pPr>
            <a:r>
              <a:rPr lang="pl-PL" dirty="0" smtClean="0"/>
              <a:t>złoty = 30 groszy (wartość obrachunkowa)</a:t>
            </a:r>
          </a:p>
          <a:p>
            <a:pPr>
              <a:buNone/>
            </a:pPr>
            <a:r>
              <a:rPr lang="pl-PL" dirty="0" smtClean="0"/>
              <a:t>szóstak =6 groszy</a:t>
            </a:r>
          </a:p>
          <a:p>
            <a:pPr>
              <a:buNone/>
            </a:pPr>
            <a:r>
              <a:rPr lang="pl-PL" dirty="0" smtClean="0"/>
              <a:t>trojak = 3 grosze</a:t>
            </a:r>
          </a:p>
          <a:p>
            <a:pPr>
              <a:buNone/>
            </a:pPr>
            <a:r>
              <a:rPr lang="pl-PL" dirty="0" smtClean="0"/>
              <a:t>grosz = 1/30 złotego = 3 szelągi</a:t>
            </a:r>
          </a:p>
          <a:p>
            <a:pPr>
              <a:buNone/>
            </a:pPr>
            <a:r>
              <a:rPr lang="pl-PL" dirty="0" smtClean="0"/>
              <a:t>szeląg = 1/3 grosza = 2 ternary = 6 denarów</a:t>
            </a:r>
          </a:p>
          <a:p>
            <a:pPr>
              <a:buNone/>
            </a:pPr>
            <a:r>
              <a:rPr lang="pl-PL" dirty="0" smtClean="0"/>
              <a:t>ternar = 1/2 szeląga = 3 denary</a:t>
            </a:r>
          </a:p>
          <a:p>
            <a:pPr>
              <a:buNone/>
            </a:pPr>
            <a:r>
              <a:rPr lang="pl-PL" dirty="0" smtClean="0"/>
              <a:t>denar = 1/6 szeląga = 1/18 grosza</a:t>
            </a:r>
          </a:p>
          <a:p>
            <a:pPr algn="ctr">
              <a:buNone/>
            </a:pPr>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5145531" y="3717032"/>
            <a:ext cx="3741294" cy="1878906"/>
          </a:xfrm>
          <a:prstGeom prst="rect">
            <a:avLst/>
          </a:prstGeom>
          <a:noFill/>
          <a:ln w="9525">
            <a:noFill/>
            <a:miter lim="800000"/>
            <a:headEnd/>
            <a:tailEnd/>
          </a:ln>
        </p:spPr>
      </p:pic>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Pojęcie pieniądza</a:t>
            </a:r>
            <a:endParaRPr lang="pl-PL" dirty="0"/>
          </a:p>
        </p:txBody>
      </p:sp>
      <p:sp>
        <p:nvSpPr>
          <p:cNvPr id="3" name="Symbol zastępczy zawartości 2"/>
          <p:cNvSpPr>
            <a:spLocks noGrp="1"/>
          </p:cNvSpPr>
          <p:nvPr>
            <p:ph idx="1"/>
          </p:nvPr>
        </p:nvSpPr>
        <p:spPr/>
        <p:txBody>
          <a:bodyPr/>
          <a:lstStyle/>
          <a:p>
            <a:r>
              <a:rPr lang="pl-PL" b="1" u="sng" dirty="0" smtClean="0"/>
              <a:t>Pieniądz</a:t>
            </a:r>
            <a:r>
              <a:rPr lang="pl-PL" dirty="0" smtClean="0"/>
              <a:t> - jest to materialny lub niematerialny środek, który można wymienić na towar lub usługę.</a:t>
            </a:r>
            <a:endParaRPr lang="pl-PL" dirty="0"/>
          </a:p>
        </p:txBody>
      </p:sp>
      <p:pic>
        <p:nvPicPr>
          <p:cNvPr id="1027" name="Picture 3"/>
          <p:cNvPicPr>
            <a:picLocks noChangeAspect="1" noChangeArrowheads="1"/>
          </p:cNvPicPr>
          <p:nvPr/>
        </p:nvPicPr>
        <p:blipFill>
          <a:blip r:embed="rId2" cstate="print"/>
          <a:srcRect/>
          <a:stretch>
            <a:fillRect/>
          </a:stretch>
        </p:blipFill>
        <p:spPr bwMode="auto">
          <a:xfrm>
            <a:off x="2771800" y="2924944"/>
            <a:ext cx="4719510" cy="3138474"/>
          </a:xfrm>
          <a:prstGeom prst="rect">
            <a:avLst/>
          </a:prstGeom>
          <a:ln>
            <a:noFill/>
          </a:ln>
          <a:effectLst>
            <a:softEdge rad="112500"/>
          </a:effectLst>
        </p:spPr>
      </p:pic>
    </p:spTree>
  </p:cSld>
  <p:clrMapOvr>
    <a:masterClrMapping/>
  </p:clrMapOvr>
  <p:transition advTm="5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2976" y="0"/>
            <a:ext cx="8686800" cy="2714620"/>
          </a:xfrm>
        </p:spPr>
        <p:txBody>
          <a:bodyPr>
            <a:noAutofit/>
          </a:bodyPr>
          <a:lstStyle/>
          <a:p>
            <a:pPr algn="ctr">
              <a:buNone/>
            </a:pPr>
            <a:r>
              <a:rPr lang="pl-PL" sz="1400" b="1" u="sng" dirty="0" smtClean="0"/>
              <a:t>System monetarny za panowania Zygmunta III Wazy</a:t>
            </a:r>
            <a:endParaRPr lang="pl-PL" sz="1400" b="1" dirty="0" smtClean="0"/>
          </a:p>
          <a:p>
            <a:pPr>
              <a:buNone/>
            </a:pPr>
            <a:r>
              <a:rPr lang="pl-PL" sz="1400" dirty="0" smtClean="0"/>
              <a:t>Mennictwo Zygmunta III Wazy jest bardzo bogate. Czynne było w tym okresie</a:t>
            </a:r>
          </a:p>
          <a:p>
            <a:pPr>
              <a:buNone/>
            </a:pPr>
            <a:r>
              <a:rPr lang="pl-PL" sz="1400" dirty="0" smtClean="0"/>
              <a:t>mennic koronnych, mennica w Wilnie, bijąca monety dla Litwy, 8 mennic</a:t>
            </a:r>
          </a:p>
          <a:p>
            <a:pPr>
              <a:buNone/>
            </a:pPr>
            <a:r>
              <a:rPr lang="pl-PL" sz="1400" dirty="0" smtClean="0"/>
              <a:t>miejskich, i 2 lenne. Pojawiła się nowa moneta gruba - ort.</a:t>
            </a:r>
          </a:p>
          <a:p>
            <a:pPr>
              <a:buNone/>
            </a:pPr>
            <a:r>
              <a:rPr lang="pl-PL" sz="1400" dirty="0" smtClean="0"/>
              <a:t>Należy również wspomnieć, że za panowania tego władcy moneta uległa bardzo</a:t>
            </a:r>
          </a:p>
          <a:p>
            <a:pPr>
              <a:buNone/>
            </a:pPr>
            <a:r>
              <a:rPr lang="pl-PL" sz="1400" dirty="0" smtClean="0"/>
              <a:t>silnej dewaluacji, co doprowadziło do szybkiego spadku wartości pieniądza</a:t>
            </a:r>
          </a:p>
          <a:p>
            <a:pPr>
              <a:buNone/>
            </a:pPr>
            <a:r>
              <a:rPr lang="pl-PL" sz="1400" dirty="0" smtClean="0"/>
              <a:t>drobnego w stosunku do monety grubej. Moneta drobna ulegała stopniowemu</a:t>
            </a:r>
          </a:p>
          <a:p>
            <a:pPr>
              <a:buNone/>
            </a:pPr>
            <a:r>
              <a:rPr lang="pl-PL" sz="1400" dirty="0" smtClean="0"/>
              <a:t>pogorszeniu i ilość srebra w niej zawarta była coraz mniejsza. Widać to dokładnie</a:t>
            </a:r>
          </a:p>
          <a:p>
            <a:pPr>
              <a:buNone/>
            </a:pPr>
            <a:r>
              <a:rPr lang="pl-PL" sz="1400" dirty="0" smtClean="0"/>
              <a:t>porównując jakość monet z początku i końca panowania Zygmunta III Wazy. </a:t>
            </a:r>
          </a:p>
          <a:p>
            <a:pPr>
              <a:buNone/>
            </a:pPr>
            <a:endParaRPr lang="pl-PL" sz="1400" b="1" dirty="0" smtClean="0"/>
          </a:p>
        </p:txBody>
      </p:sp>
      <p:sp>
        <p:nvSpPr>
          <p:cNvPr id="4" name="Prostokąt 3"/>
          <p:cNvSpPr/>
          <p:nvPr/>
        </p:nvSpPr>
        <p:spPr>
          <a:xfrm>
            <a:off x="1285852" y="2610683"/>
            <a:ext cx="6215106" cy="3970318"/>
          </a:xfrm>
          <a:prstGeom prst="rect">
            <a:avLst/>
          </a:prstGeom>
        </p:spPr>
        <p:txBody>
          <a:bodyPr wrap="square" numCol="2" spcCol="720000">
            <a:spAutoFit/>
          </a:bodyPr>
          <a:lstStyle/>
          <a:p>
            <a:pPr>
              <a:buNone/>
            </a:pPr>
            <a:r>
              <a:rPr lang="pl-PL" sz="1400" b="1" dirty="0" smtClean="0"/>
              <a:t>Jednostki monetarne:</a:t>
            </a:r>
          </a:p>
          <a:p>
            <a:pPr>
              <a:buNone/>
            </a:pPr>
            <a:r>
              <a:rPr lang="pl-PL" sz="1400" dirty="0" smtClean="0"/>
              <a:t>portugał = 10 dukatów</a:t>
            </a:r>
          </a:p>
          <a:p>
            <a:pPr>
              <a:buNone/>
            </a:pPr>
            <a:r>
              <a:rPr lang="pl-PL" sz="1400" dirty="0" smtClean="0"/>
              <a:t>dukat = 56-172 grosze</a:t>
            </a:r>
          </a:p>
          <a:p>
            <a:pPr>
              <a:buNone/>
            </a:pPr>
            <a:r>
              <a:rPr lang="pl-PL" sz="1400" dirty="0" smtClean="0"/>
              <a:t>talar = 36-90 groszy</a:t>
            </a:r>
          </a:p>
          <a:p>
            <a:pPr>
              <a:buNone/>
            </a:pPr>
            <a:r>
              <a:rPr lang="pl-PL" sz="1400" dirty="0" smtClean="0"/>
              <a:t>półtalar = 18-45 groszy</a:t>
            </a:r>
          </a:p>
          <a:p>
            <a:pPr>
              <a:buNone/>
            </a:pPr>
            <a:r>
              <a:rPr lang="pl-PL" sz="1400" dirty="0" smtClean="0"/>
              <a:t>ort = 10-18 groszy = 1/4 talara</a:t>
            </a:r>
          </a:p>
          <a:p>
            <a:pPr>
              <a:buNone/>
            </a:pPr>
            <a:r>
              <a:rPr lang="pl-PL" sz="1400" dirty="0" smtClean="0"/>
              <a:t>szóstak = 6 groszy</a:t>
            </a:r>
          </a:p>
          <a:p>
            <a:pPr>
              <a:buNone/>
            </a:pPr>
            <a:r>
              <a:rPr lang="pl-PL" sz="1400" dirty="0" smtClean="0"/>
              <a:t>trojak = 3 grosze = 9 szelągów</a:t>
            </a:r>
          </a:p>
          <a:p>
            <a:pPr>
              <a:buNone/>
            </a:pPr>
            <a:r>
              <a:rPr lang="pl-PL" sz="1400" dirty="0" smtClean="0"/>
              <a:t>półtorak = 1 </a:t>
            </a:r>
            <a:r>
              <a:rPr lang="pl-PL" sz="1400" dirty="0" err="1" smtClean="0"/>
              <a:t>1</a:t>
            </a:r>
            <a:r>
              <a:rPr lang="pl-PL" sz="1400" dirty="0" smtClean="0"/>
              <a:t>/2 grosza = 4 1/2 szeląga</a:t>
            </a:r>
          </a:p>
          <a:p>
            <a:pPr>
              <a:buNone/>
            </a:pPr>
            <a:r>
              <a:rPr lang="pl-PL" sz="1400" dirty="0" smtClean="0"/>
              <a:t>grosz = 3 szelągi = 18 denarów</a:t>
            </a:r>
          </a:p>
          <a:p>
            <a:pPr>
              <a:buNone/>
            </a:pPr>
            <a:r>
              <a:rPr lang="pl-PL" sz="1400" dirty="0" smtClean="0"/>
              <a:t>półgrosz = 1/2 grosza = 3 ternary = 9 denarów</a:t>
            </a:r>
          </a:p>
          <a:p>
            <a:pPr>
              <a:buNone/>
            </a:pPr>
            <a:r>
              <a:rPr lang="pl-PL" sz="1400" dirty="0" smtClean="0"/>
              <a:t>szeląg = 1/3grosza = 2 ternary = 6 denarów</a:t>
            </a:r>
          </a:p>
          <a:p>
            <a:pPr>
              <a:buNone/>
            </a:pPr>
            <a:r>
              <a:rPr lang="pl-PL" sz="1400" dirty="0" smtClean="0"/>
              <a:t>ternar = 1/6 grosza = 3 denary</a:t>
            </a:r>
          </a:p>
          <a:p>
            <a:pPr>
              <a:buNone/>
            </a:pPr>
            <a:r>
              <a:rPr lang="pl-PL" sz="1400" dirty="0" smtClean="0"/>
              <a:t>denar = 1/18 grosza</a:t>
            </a:r>
          </a:p>
          <a:p>
            <a:endParaRPr lang="pl-PL" sz="1400" dirty="0"/>
          </a:p>
        </p:txBody>
      </p:sp>
      <p:pic>
        <p:nvPicPr>
          <p:cNvPr id="5122" name="Picture 2"/>
          <p:cNvPicPr>
            <a:picLocks noChangeAspect="1" noChangeArrowheads="1"/>
          </p:cNvPicPr>
          <p:nvPr/>
        </p:nvPicPr>
        <p:blipFill>
          <a:blip r:embed="rId2" cstate="print"/>
          <a:srcRect/>
          <a:stretch>
            <a:fillRect/>
          </a:stretch>
        </p:blipFill>
        <p:spPr bwMode="auto">
          <a:xfrm>
            <a:off x="4643438" y="3500438"/>
            <a:ext cx="4076700" cy="1971675"/>
          </a:xfrm>
          <a:prstGeom prst="rect">
            <a:avLst/>
          </a:prstGeom>
          <a:noFill/>
          <a:ln w="9525">
            <a:noFill/>
            <a:miter lim="800000"/>
            <a:headEnd/>
            <a:tailEnd/>
          </a:ln>
          <a:effectLst/>
        </p:spPr>
      </p:pic>
    </p:spTree>
  </p:cSld>
  <p:clrMapOvr>
    <a:masterClrMapping/>
  </p:clrMapOvr>
  <p:transition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Galeria</a:t>
            </a:r>
            <a:endParaRPr lang="pl-PL" dirty="0"/>
          </a:p>
        </p:txBody>
      </p:sp>
      <p:pic>
        <p:nvPicPr>
          <p:cNvPr id="5" name="Symbol zastępczy zawartości 4" descr="1.jpg"/>
          <p:cNvPicPr>
            <a:picLocks noGrp="1" noChangeAspect="1"/>
          </p:cNvPicPr>
          <p:nvPr>
            <p:ph sz="half" idx="1"/>
          </p:nvPr>
        </p:nvPicPr>
        <p:blipFill>
          <a:blip r:embed="rId2" cstate="print"/>
          <a:stretch>
            <a:fillRect/>
          </a:stretch>
        </p:blipFill>
        <p:spPr>
          <a:xfrm>
            <a:off x="5786446" y="1643050"/>
            <a:ext cx="3113749" cy="1909766"/>
          </a:xfrm>
          <a:prstGeom prst="rect">
            <a:avLst/>
          </a:prstGeom>
          <a:ln>
            <a:noFill/>
          </a:ln>
          <a:effectLst>
            <a:softEdge rad="112500"/>
          </a:effectLst>
        </p:spPr>
      </p:pic>
      <p:pic>
        <p:nvPicPr>
          <p:cNvPr id="6" name="Symbol zastępczy zawartości 5" descr="2521.jpg"/>
          <p:cNvPicPr>
            <a:picLocks noGrp="1" noChangeAspect="1"/>
          </p:cNvPicPr>
          <p:nvPr>
            <p:ph sz="half" idx="2"/>
          </p:nvPr>
        </p:nvPicPr>
        <p:blipFill>
          <a:blip r:embed="rId3" cstate="print"/>
          <a:stretch>
            <a:fillRect/>
          </a:stretch>
        </p:blipFill>
        <p:spPr>
          <a:xfrm>
            <a:off x="5000628" y="4286256"/>
            <a:ext cx="3657600" cy="1674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az 7" descr="2525.jpg"/>
          <p:cNvPicPr>
            <a:picLocks noChangeAspect="1"/>
          </p:cNvPicPr>
          <p:nvPr/>
        </p:nvPicPr>
        <p:blipFill>
          <a:blip r:embed="rId4" cstate="print"/>
          <a:stretch>
            <a:fillRect/>
          </a:stretch>
        </p:blipFill>
        <p:spPr>
          <a:xfrm>
            <a:off x="1357290" y="1285860"/>
            <a:ext cx="4286250" cy="194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az 8" descr="maria_teresa_krajcarowka_awers.jpg"/>
          <p:cNvPicPr>
            <a:picLocks noChangeAspect="1"/>
          </p:cNvPicPr>
          <p:nvPr/>
        </p:nvPicPr>
        <p:blipFill>
          <a:blip r:embed="rId5" cstate="print"/>
          <a:stretch>
            <a:fillRect/>
          </a:stretch>
        </p:blipFill>
        <p:spPr>
          <a:xfrm>
            <a:off x="1285852" y="3857628"/>
            <a:ext cx="2095500" cy="2133600"/>
          </a:xfrm>
          <a:prstGeom prst="rect">
            <a:avLst/>
          </a:prstGeom>
          <a:ln>
            <a:noFill/>
          </a:ln>
          <a:effectLst>
            <a:softEdge rad="112500"/>
          </a:effectLst>
        </p:spPr>
      </p:pic>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286380" y="571480"/>
            <a:ext cx="3286116" cy="2027299"/>
          </a:xfrm>
          <a:prstGeom prst="rect">
            <a:avLst/>
          </a:prstGeom>
          <a:ln>
            <a:noFill/>
          </a:ln>
          <a:effectLst>
            <a:softEdge rad="112500"/>
          </a:effectLst>
        </p:spPr>
      </p:pic>
      <p:sp>
        <p:nvSpPr>
          <p:cNvPr id="2" name="Tytuł 1"/>
          <p:cNvSpPr>
            <a:spLocks noGrp="1"/>
          </p:cNvSpPr>
          <p:nvPr>
            <p:ph type="title"/>
          </p:nvPr>
        </p:nvSpPr>
        <p:spPr>
          <a:xfrm>
            <a:off x="1435608" y="285728"/>
            <a:ext cx="7498080" cy="1131910"/>
          </a:xfrm>
        </p:spPr>
        <p:txBody>
          <a:bodyPr/>
          <a:lstStyle/>
          <a:p>
            <a:pPr algn="ctr"/>
            <a:r>
              <a:rPr lang="pl-PL" dirty="0" smtClean="0"/>
              <a:t>Rodzaje pieniądza</a:t>
            </a:r>
            <a:endParaRPr lang="pl-PL" dirty="0"/>
          </a:p>
        </p:txBody>
      </p:sp>
      <p:sp>
        <p:nvSpPr>
          <p:cNvPr id="3" name="Symbol zastępczy zawartości 2"/>
          <p:cNvSpPr>
            <a:spLocks noGrp="1"/>
          </p:cNvSpPr>
          <p:nvPr>
            <p:ph idx="1"/>
          </p:nvPr>
        </p:nvSpPr>
        <p:spPr/>
        <p:txBody>
          <a:bodyPr>
            <a:normAutofit/>
          </a:bodyPr>
          <a:lstStyle/>
          <a:p>
            <a:pPr lvl="0"/>
            <a:r>
              <a:rPr lang="pl-PL" sz="2300" b="1" u="sng" dirty="0" smtClean="0"/>
              <a:t>Pieniądz zdawkowy (gotówkowy)</a:t>
            </a:r>
            <a:endParaRPr lang="pl-PL" sz="2300" dirty="0" smtClean="0"/>
          </a:p>
          <a:p>
            <a:pPr lvl="1"/>
            <a:r>
              <a:rPr lang="pl-PL" sz="2300" dirty="0" smtClean="0"/>
              <a:t>Pieniądz kruszcowy (metale)</a:t>
            </a:r>
          </a:p>
          <a:p>
            <a:pPr lvl="1"/>
            <a:r>
              <a:rPr lang="pl-PL" sz="2300" dirty="0" smtClean="0"/>
              <a:t>Pieniądz metalowy (monety)</a:t>
            </a:r>
          </a:p>
          <a:p>
            <a:pPr lvl="1"/>
            <a:r>
              <a:rPr lang="pl-PL" sz="2300" dirty="0" smtClean="0"/>
              <a:t>Pieniądz papierowy (banknoty)</a:t>
            </a:r>
          </a:p>
          <a:p>
            <a:pPr lvl="1"/>
            <a:endParaRPr lang="pl-PL" sz="2300" dirty="0" smtClean="0"/>
          </a:p>
          <a:p>
            <a:pPr lvl="1"/>
            <a:endParaRPr lang="pl-PL" sz="2300" dirty="0" smtClean="0"/>
          </a:p>
        </p:txBody>
      </p:sp>
      <p:pic>
        <p:nvPicPr>
          <p:cNvPr id="2051" name="Picture 3"/>
          <p:cNvPicPr>
            <a:picLocks noChangeAspect="1" noChangeArrowheads="1"/>
          </p:cNvPicPr>
          <p:nvPr/>
        </p:nvPicPr>
        <p:blipFill>
          <a:blip r:embed="rId3" cstate="print"/>
          <a:srcRect/>
          <a:stretch>
            <a:fillRect/>
          </a:stretch>
        </p:blipFill>
        <p:spPr bwMode="auto">
          <a:xfrm>
            <a:off x="5000628" y="4143380"/>
            <a:ext cx="3777888" cy="2040779"/>
          </a:xfrm>
          <a:prstGeom prst="rect">
            <a:avLst/>
          </a:prstGeom>
          <a:ln>
            <a:noFill/>
          </a:ln>
          <a:effectLst>
            <a:softEdge rad="112500"/>
          </a:effectLst>
        </p:spPr>
      </p:pic>
      <p:pic>
        <p:nvPicPr>
          <p:cNvPr id="2052" name="Picture 4"/>
          <p:cNvPicPr>
            <a:picLocks noChangeAspect="1" noChangeArrowheads="1"/>
          </p:cNvPicPr>
          <p:nvPr/>
        </p:nvPicPr>
        <p:blipFill>
          <a:blip r:embed="rId4" cstate="print"/>
          <a:srcRect/>
          <a:stretch>
            <a:fillRect/>
          </a:stretch>
        </p:blipFill>
        <p:spPr bwMode="auto">
          <a:xfrm>
            <a:off x="1285852" y="3000372"/>
            <a:ext cx="2071702" cy="3224438"/>
          </a:xfrm>
          <a:prstGeom prst="rect">
            <a:avLst/>
          </a:prstGeom>
          <a:ln>
            <a:noFill/>
          </a:ln>
          <a:effectLst>
            <a:softEdge rad="112500"/>
          </a:effectLst>
        </p:spPr>
      </p:pic>
    </p:spTree>
  </p:cSld>
  <p:clrMapOvr>
    <a:masterClrMapping/>
  </p:clrMapOvr>
  <p:transition advTm="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42918"/>
            <a:ext cx="7467600" cy="5831034"/>
          </a:xfrm>
        </p:spPr>
        <p:txBody>
          <a:bodyPr/>
          <a:lstStyle/>
          <a:p>
            <a:pPr lvl="0" algn="ctr">
              <a:buNone/>
            </a:pPr>
            <a:r>
              <a:rPr lang="pl-PL" sz="2300" b="1" u="sng" dirty="0" smtClean="0"/>
              <a:t> Pieniądz rozrachunkowy (bezgotówkowy)</a:t>
            </a:r>
            <a:endParaRPr lang="pl-PL" sz="2300" dirty="0" smtClean="0"/>
          </a:p>
          <a:p>
            <a:pPr lvl="1"/>
            <a:r>
              <a:rPr lang="pl-PL" sz="2300" dirty="0" smtClean="0"/>
              <a:t>Czeki</a:t>
            </a:r>
          </a:p>
          <a:p>
            <a:pPr lvl="1"/>
            <a:r>
              <a:rPr lang="pl-PL" sz="2300" dirty="0" smtClean="0"/>
              <a:t>Weksle</a:t>
            </a:r>
          </a:p>
          <a:p>
            <a:pPr lvl="1"/>
            <a:r>
              <a:rPr lang="pl-PL" sz="2300" dirty="0" smtClean="0"/>
              <a:t>Obligacje</a:t>
            </a:r>
          </a:p>
          <a:p>
            <a:pPr lvl="1"/>
            <a:r>
              <a:rPr lang="pl-PL" sz="2300" dirty="0" smtClean="0"/>
              <a:t>Bony</a:t>
            </a:r>
          </a:p>
          <a:p>
            <a:pPr lvl="1"/>
            <a:r>
              <a:rPr lang="pl-PL" sz="2300" dirty="0" smtClean="0"/>
              <a:t>Karty płatnicze i kredytowe</a:t>
            </a:r>
          </a:p>
          <a:p>
            <a:pPr lvl="1"/>
            <a:r>
              <a:rPr lang="pl-PL" sz="2300" dirty="0" smtClean="0"/>
              <a:t>Pieniądz bankowy</a:t>
            </a:r>
          </a:p>
          <a:p>
            <a:pPr lvl="1"/>
            <a:r>
              <a:rPr lang="pl-PL" sz="2300" dirty="0" smtClean="0"/>
              <a:t>Pieniądz elektroniczny </a:t>
            </a:r>
          </a:p>
          <a:p>
            <a:pPr lvl="1"/>
            <a:endParaRPr lang="pl-PL" sz="2300" dirty="0" smtClean="0"/>
          </a:p>
          <a:p>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1285852" y="4429132"/>
            <a:ext cx="4157821" cy="1597029"/>
          </a:xfrm>
          <a:prstGeom prst="rect">
            <a:avLst/>
          </a:prstGeom>
          <a:ln>
            <a:noFill/>
          </a:ln>
          <a:effectLst>
            <a:softEdge rad="112500"/>
          </a:effectLst>
        </p:spPr>
      </p:pic>
      <p:pic>
        <p:nvPicPr>
          <p:cNvPr id="3075" name="Picture 3"/>
          <p:cNvPicPr>
            <a:picLocks noChangeAspect="1" noChangeArrowheads="1"/>
          </p:cNvPicPr>
          <p:nvPr/>
        </p:nvPicPr>
        <p:blipFill>
          <a:blip r:embed="rId3" cstate="print"/>
          <a:srcRect/>
          <a:stretch>
            <a:fillRect/>
          </a:stretch>
        </p:blipFill>
        <p:spPr bwMode="auto">
          <a:xfrm>
            <a:off x="5715008" y="1428736"/>
            <a:ext cx="2643206" cy="3971420"/>
          </a:xfrm>
          <a:prstGeom prst="rect">
            <a:avLst/>
          </a:prstGeom>
          <a:ln>
            <a:noFill/>
          </a:ln>
          <a:effectLst>
            <a:softEdge rad="112500"/>
          </a:effectLst>
        </p:spPr>
      </p:pic>
    </p:spTree>
  </p:cSld>
  <p:clrMapOvr>
    <a:masterClrMapping/>
  </p:clrMapOvr>
  <p:transition advTm="5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35608" y="857232"/>
            <a:ext cx="7498080" cy="5391168"/>
          </a:xfrm>
        </p:spPr>
        <p:txBody>
          <a:bodyPr/>
          <a:lstStyle/>
          <a:p>
            <a:r>
              <a:rPr lang="pl-PL" b="1" u="sng" dirty="0" smtClean="0"/>
              <a:t>Pieniądz międzynarodowy</a:t>
            </a:r>
            <a:endParaRPr lang="pl-PL" dirty="0" smtClean="0"/>
          </a:p>
          <a:p>
            <a:endParaRPr lang="pl-PL" dirty="0"/>
          </a:p>
        </p:txBody>
      </p:sp>
      <p:pic>
        <p:nvPicPr>
          <p:cNvPr id="4" name="Obraz 3" descr="250px-Euro_banknotes.png"/>
          <p:cNvPicPr/>
          <p:nvPr/>
        </p:nvPicPr>
        <p:blipFill>
          <a:blip r:embed="rId2" cstate="print"/>
          <a:stretch>
            <a:fillRect/>
          </a:stretch>
        </p:blipFill>
        <p:spPr>
          <a:xfrm>
            <a:off x="5286380" y="1928802"/>
            <a:ext cx="3286148" cy="2876774"/>
          </a:xfrm>
          <a:prstGeom prst="rect">
            <a:avLst/>
          </a:prstGeom>
          <a:ln>
            <a:noFill/>
          </a:ln>
          <a:effectLst>
            <a:reflection blurRad="6350" stA="52000" endA="300" endPos="35000" dir="5400000" sy="-100000" algn="bl" rotWithShape="0"/>
            <a:softEdge rad="112500"/>
          </a:effectLst>
        </p:spPr>
      </p:pic>
      <p:pic>
        <p:nvPicPr>
          <p:cNvPr id="4098" name="Picture 2"/>
          <p:cNvPicPr>
            <a:picLocks noChangeAspect="1" noChangeArrowheads="1"/>
          </p:cNvPicPr>
          <p:nvPr/>
        </p:nvPicPr>
        <p:blipFill>
          <a:blip r:embed="rId3" cstate="print"/>
          <a:srcRect/>
          <a:stretch>
            <a:fillRect/>
          </a:stretch>
        </p:blipFill>
        <p:spPr bwMode="auto">
          <a:xfrm>
            <a:off x="1214414" y="2500306"/>
            <a:ext cx="3429182" cy="2566988"/>
          </a:xfrm>
          <a:prstGeom prst="rect">
            <a:avLst/>
          </a:prstGeom>
          <a:ln>
            <a:noFill/>
          </a:ln>
          <a:effectLst>
            <a:reflection blurRad="6350" stA="52000" endA="300" endPos="35000" dir="5400000" sy="-100000" algn="bl" rotWithShape="0"/>
            <a:softEdge rad="112500"/>
          </a:effectLst>
        </p:spPr>
      </p:pic>
    </p:spTree>
  </p:cSld>
  <p:clrMapOvr>
    <a:masterClrMapping/>
  </p:clrMapOvr>
  <p:transition advTm="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Znane  jednostki  zdawkowe</a:t>
            </a:r>
            <a:endParaRPr lang="pl-PL" dirty="0"/>
          </a:p>
        </p:txBody>
      </p:sp>
      <p:sp>
        <p:nvSpPr>
          <p:cNvPr id="3" name="Symbol zastępczy zawartości 2"/>
          <p:cNvSpPr>
            <a:spLocks noGrp="1"/>
          </p:cNvSpPr>
          <p:nvPr>
            <p:ph idx="1"/>
          </p:nvPr>
        </p:nvSpPr>
        <p:spPr/>
        <p:txBody>
          <a:bodyPr>
            <a:normAutofit/>
          </a:bodyPr>
          <a:lstStyle/>
          <a:p>
            <a:pPr>
              <a:buNone/>
            </a:pPr>
            <a:r>
              <a:rPr lang="pl-PL" sz="2300" dirty="0" smtClean="0">
                <a:hlinkClick r:id="rId2" tooltip="Austria"/>
              </a:rPr>
              <a:t>Austria</a:t>
            </a:r>
            <a:r>
              <a:rPr lang="pl-PL" sz="2300" dirty="0" smtClean="0"/>
              <a:t> – 1 </a:t>
            </a:r>
            <a:r>
              <a:rPr lang="pl-PL" sz="2300" dirty="0" smtClean="0">
                <a:hlinkClick r:id="rId3" tooltip="Euro"/>
              </a:rPr>
              <a:t>euro</a:t>
            </a:r>
            <a:r>
              <a:rPr lang="pl-PL" sz="2300" dirty="0" smtClean="0"/>
              <a:t> = 100 </a:t>
            </a:r>
            <a:r>
              <a:rPr lang="pl-PL" sz="2300" dirty="0" smtClean="0">
                <a:hlinkClick r:id="rId4" tooltip="Cent"/>
              </a:rPr>
              <a:t>centów</a:t>
            </a:r>
            <a:r>
              <a:rPr lang="pl-PL" sz="2300" dirty="0" smtClean="0"/>
              <a:t> (EUR)</a:t>
            </a:r>
          </a:p>
          <a:p>
            <a:pPr>
              <a:buNone/>
            </a:pPr>
            <a:r>
              <a:rPr lang="pl-PL" sz="2300" dirty="0" smtClean="0">
                <a:hlinkClick r:id="rId5" tooltip="Białoruś"/>
              </a:rPr>
              <a:t>Białoruś</a:t>
            </a:r>
            <a:r>
              <a:rPr lang="pl-PL" sz="2300" dirty="0" smtClean="0"/>
              <a:t> – 1 </a:t>
            </a:r>
            <a:r>
              <a:rPr lang="pl-PL" sz="2300" dirty="0" smtClean="0">
                <a:hlinkClick r:id="rId6" tooltip="Rubel"/>
              </a:rPr>
              <a:t>rubel</a:t>
            </a:r>
            <a:r>
              <a:rPr lang="pl-PL" sz="2300" dirty="0" smtClean="0"/>
              <a:t> = 100 </a:t>
            </a:r>
            <a:r>
              <a:rPr lang="pl-PL" sz="2300" dirty="0" smtClean="0">
                <a:hlinkClick r:id="rId7" tooltip="Kopiejka"/>
              </a:rPr>
              <a:t>kopiejek</a:t>
            </a:r>
            <a:r>
              <a:rPr lang="pl-PL" sz="2300" dirty="0" smtClean="0"/>
              <a:t> (BYR)</a:t>
            </a:r>
          </a:p>
          <a:p>
            <a:pPr>
              <a:buNone/>
            </a:pPr>
            <a:r>
              <a:rPr lang="pl-PL" sz="2300" dirty="0" smtClean="0">
                <a:hlinkClick r:id="rId8" tooltip="Czechy"/>
              </a:rPr>
              <a:t>Czechy</a:t>
            </a:r>
            <a:r>
              <a:rPr lang="pl-PL" sz="2300" dirty="0" smtClean="0"/>
              <a:t> – 1 </a:t>
            </a:r>
            <a:r>
              <a:rPr lang="pl-PL" sz="2300" dirty="0" smtClean="0">
                <a:hlinkClick r:id="rId9" tooltip="Korona czeska"/>
              </a:rPr>
              <a:t>korona czeska</a:t>
            </a:r>
            <a:r>
              <a:rPr lang="pl-PL" sz="2300" dirty="0" smtClean="0"/>
              <a:t> = 100 </a:t>
            </a:r>
            <a:r>
              <a:rPr lang="pl-PL" sz="2300" dirty="0" smtClean="0">
                <a:hlinkClick r:id="rId10" tooltip="Halerz"/>
              </a:rPr>
              <a:t>halerzy</a:t>
            </a:r>
            <a:r>
              <a:rPr lang="pl-PL" sz="2300" dirty="0" smtClean="0"/>
              <a:t> (CZK)</a:t>
            </a:r>
          </a:p>
          <a:p>
            <a:pPr>
              <a:buNone/>
            </a:pPr>
            <a:r>
              <a:rPr lang="pl-PL" sz="2300" dirty="0" smtClean="0">
                <a:hlinkClick r:id="rId11" tooltip="Francja"/>
              </a:rPr>
              <a:t>Francja</a:t>
            </a:r>
            <a:r>
              <a:rPr lang="pl-PL" sz="2300" dirty="0" smtClean="0"/>
              <a:t> – 1 </a:t>
            </a:r>
            <a:r>
              <a:rPr lang="pl-PL" sz="2300" dirty="0" smtClean="0">
                <a:hlinkClick r:id="rId3" tooltip="Euro"/>
              </a:rPr>
              <a:t>euro</a:t>
            </a:r>
            <a:r>
              <a:rPr lang="pl-PL" sz="2300" dirty="0" smtClean="0"/>
              <a:t> = 100 </a:t>
            </a:r>
            <a:r>
              <a:rPr lang="pl-PL" sz="2300" dirty="0" smtClean="0">
                <a:hlinkClick r:id="rId4" tooltip="Cent"/>
              </a:rPr>
              <a:t>centów</a:t>
            </a:r>
            <a:r>
              <a:rPr lang="pl-PL" sz="2300" dirty="0" smtClean="0"/>
              <a:t> (EUR) </a:t>
            </a:r>
          </a:p>
          <a:p>
            <a:pPr>
              <a:buNone/>
            </a:pPr>
            <a:r>
              <a:rPr lang="pl-PL" sz="2300" dirty="0" smtClean="0">
                <a:hlinkClick r:id="rId12" tooltip="Litwa"/>
              </a:rPr>
              <a:t>Litwa</a:t>
            </a:r>
            <a:r>
              <a:rPr lang="pl-PL" sz="2300" dirty="0" smtClean="0"/>
              <a:t> – 1 </a:t>
            </a:r>
            <a:r>
              <a:rPr lang="pl-PL" sz="2300" dirty="0" smtClean="0">
                <a:hlinkClick r:id="rId13" tooltip="Lit (waluta)"/>
              </a:rPr>
              <a:t>lit</a:t>
            </a:r>
            <a:r>
              <a:rPr lang="pl-PL" sz="2300" dirty="0" smtClean="0"/>
              <a:t> = 100 </a:t>
            </a:r>
            <a:r>
              <a:rPr lang="pl-PL" sz="2300" dirty="0" smtClean="0">
                <a:hlinkClick r:id="rId4" tooltip="Cent"/>
              </a:rPr>
              <a:t>centów</a:t>
            </a:r>
            <a:r>
              <a:rPr lang="pl-PL" sz="2300" dirty="0" smtClean="0"/>
              <a:t> (LTL)</a:t>
            </a:r>
          </a:p>
          <a:p>
            <a:pPr>
              <a:buNone/>
            </a:pPr>
            <a:r>
              <a:rPr lang="pl-PL" sz="2300" dirty="0" smtClean="0">
                <a:hlinkClick r:id="rId14" tooltip="Norwegia"/>
              </a:rPr>
              <a:t>Norwegia</a:t>
            </a:r>
            <a:r>
              <a:rPr lang="pl-PL" sz="2300" dirty="0" smtClean="0"/>
              <a:t> – 1 </a:t>
            </a:r>
            <a:r>
              <a:rPr lang="pl-PL" sz="2300" dirty="0" smtClean="0">
                <a:hlinkClick r:id="rId15" tooltip="Korona norweska"/>
              </a:rPr>
              <a:t>korona norweska</a:t>
            </a:r>
            <a:r>
              <a:rPr lang="pl-PL" sz="2300" dirty="0" smtClean="0"/>
              <a:t> = 100 </a:t>
            </a:r>
            <a:r>
              <a:rPr lang="pl-PL" sz="2300" dirty="0" err="1" smtClean="0">
                <a:hlinkClick r:id="rId16" tooltip="Øre"/>
              </a:rPr>
              <a:t>øre</a:t>
            </a:r>
            <a:r>
              <a:rPr lang="pl-PL" sz="2300" dirty="0" smtClean="0"/>
              <a:t> (NOK)</a:t>
            </a:r>
          </a:p>
          <a:p>
            <a:pPr>
              <a:buNone/>
            </a:pPr>
            <a:r>
              <a:rPr lang="pl-PL" sz="2400" dirty="0" smtClean="0">
                <a:hlinkClick r:id="rId17" tooltip="Polska"/>
              </a:rPr>
              <a:t>Polska</a:t>
            </a:r>
            <a:r>
              <a:rPr lang="pl-PL" sz="2400" dirty="0" smtClean="0"/>
              <a:t> – 1 </a:t>
            </a:r>
            <a:r>
              <a:rPr lang="pl-PL" sz="2400" dirty="0" smtClean="0">
                <a:hlinkClick r:id="rId18" tooltip="Złoty"/>
              </a:rPr>
              <a:t>złoty</a:t>
            </a:r>
            <a:r>
              <a:rPr lang="pl-PL" sz="2400" dirty="0" smtClean="0"/>
              <a:t> = 100 </a:t>
            </a:r>
            <a:r>
              <a:rPr lang="pl-PL" sz="2400" dirty="0" smtClean="0">
                <a:hlinkClick r:id="rId19" tooltip="Grosz"/>
              </a:rPr>
              <a:t>groszy</a:t>
            </a:r>
            <a:r>
              <a:rPr lang="pl-PL" sz="2400" dirty="0" smtClean="0"/>
              <a:t> (PLN)</a:t>
            </a:r>
            <a:endParaRPr lang="pl-PL" sz="2300" dirty="0" smtClean="0">
              <a:hlinkClick r:id="rId20" tooltip="Rosja"/>
            </a:endParaRPr>
          </a:p>
          <a:p>
            <a:pPr>
              <a:buNone/>
            </a:pPr>
            <a:r>
              <a:rPr lang="pl-PL" sz="2300" dirty="0" smtClean="0">
                <a:hlinkClick r:id="rId20" tooltip="Rosja"/>
              </a:rPr>
              <a:t>Rosja</a:t>
            </a:r>
            <a:r>
              <a:rPr lang="pl-PL" sz="2300" dirty="0" smtClean="0"/>
              <a:t> – 1 </a:t>
            </a:r>
            <a:r>
              <a:rPr lang="pl-PL" sz="2300" dirty="0" smtClean="0">
                <a:hlinkClick r:id="rId6" tooltip="Rubel"/>
              </a:rPr>
              <a:t>rubel</a:t>
            </a:r>
            <a:r>
              <a:rPr lang="pl-PL" sz="2300" dirty="0" smtClean="0"/>
              <a:t> = 100 </a:t>
            </a:r>
            <a:r>
              <a:rPr lang="pl-PL" sz="2300" dirty="0" smtClean="0">
                <a:hlinkClick r:id="rId7" tooltip="Kopiejka"/>
              </a:rPr>
              <a:t>kopiejek</a:t>
            </a:r>
            <a:r>
              <a:rPr lang="pl-PL" sz="2300" dirty="0" smtClean="0"/>
              <a:t> (RUB)</a:t>
            </a:r>
          </a:p>
          <a:p>
            <a:pPr>
              <a:buNone/>
            </a:pPr>
            <a:r>
              <a:rPr lang="pl-PL" sz="2400" dirty="0" smtClean="0">
                <a:hlinkClick r:id="rId21" tooltip="Rumunia"/>
              </a:rPr>
              <a:t>Rumunia</a:t>
            </a:r>
            <a:r>
              <a:rPr lang="pl-PL" sz="2400" dirty="0" smtClean="0"/>
              <a:t> – 1 </a:t>
            </a:r>
            <a:r>
              <a:rPr lang="pl-PL" sz="2400" dirty="0" smtClean="0">
                <a:hlinkClick r:id="rId22" tooltip="Lej"/>
              </a:rPr>
              <a:t>lej</a:t>
            </a:r>
            <a:r>
              <a:rPr lang="pl-PL" sz="2400" dirty="0" smtClean="0"/>
              <a:t> = 100 </a:t>
            </a:r>
            <a:r>
              <a:rPr lang="pl-PL" sz="2400" dirty="0" smtClean="0">
                <a:hlinkClick r:id="rId23" tooltip="Ban (moneta)"/>
              </a:rPr>
              <a:t>bani</a:t>
            </a:r>
            <a:r>
              <a:rPr lang="pl-PL" sz="2400" dirty="0" smtClean="0"/>
              <a:t> (RON)</a:t>
            </a:r>
            <a:endParaRPr lang="pl-PL" sz="2300" dirty="0" smtClean="0">
              <a:hlinkClick r:id="rId24" tooltip="Ukraina"/>
            </a:endParaRPr>
          </a:p>
          <a:p>
            <a:pPr>
              <a:buNone/>
            </a:pPr>
            <a:r>
              <a:rPr lang="pl-PL" sz="2300" dirty="0" smtClean="0">
                <a:hlinkClick r:id="rId24" tooltip="Ukraina"/>
              </a:rPr>
              <a:t>Ukraina</a:t>
            </a:r>
            <a:r>
              <a:rPr lang="pl-PL" sz="2300" dirty="0" smtClean="0"/>
              <a:t> – 1 </a:t>
            </a:r>
            <a:r>
              <a:rPr lang="pl-PL" sz="2300" dirty="0" smtClean="0">
                <a:hlinkClick r:id="rId25" tooltip="Hrywna"/>
              </a:rPr>
              <a:t>hrywna</a:t>
            </a:r>
            <a:r>
              <a:rPr lang="pl-PL" sz="2300" dirty="0" smtClean="0"/>
              <a:t> = 100 kopiejek (UAH)</a:t>
            </a:r>
          </a:p>
          <a:p>
            <a:pPr>
              <a:buNone/>
            </a:pPr>
            <a:r>
              <a:rPr lang="pl-PL" sz="2300" dirty="0" smtClean="0">
                <a:hlinkClick r:id="rId26" tooltip="Wielka Brytania"/>
              </a:rPr>
              <a:t>Wielka Brytania</a:t>
            </a:r>
            <a:r>
              <a:rPr lang="pl-PL" sz="2300" dirty="0" smtClean="0"/>
              <a:t> – 1 </a:t>
            </a:r>
            <a:r>
              <a:rPr lang="pl-PL" sz="2300" dirty="0" smtClean="0">
                <a:hlinkClick r:id="rId27" tooltip="Funt brytyjski"/>
              </a:rPr>
              <a:t>funt szterling</a:t>
            </a:r>
            <a:r>
              <a:rPr lang="pl-PL" sz="2300" dirty="0" smtClean="0"/>
              <a:t> = 100 </a:t>
            </a:r>
            <a:r>
              <a:rPr lang="pl-PL" sz="2300" dirty="0" smtClean="0">
                <a:hlinkClick r:id="rId28" tooltip="Pens"/>
              </a:rPr>
              <a:t>pensów</a:t>
            </a:r>
            <a:r>
              <a:rPr lang="pl-PL" sz="2300" dirty="0" smtClean="0"/>
              <a:t> (GBP)</a:t>
            </a:r>
            <a:endParaRPr lang="pl-PL" sz="2300" dirty="0"/>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728" y="0"/>
            <a:ext cx="7498080" cy="1131910"/>
          </a:xfrm>
        </p:spPr>
        <p:txBody>
          <a:bodyPr/>
          <a:lstStyle/>
          <a:p>
            <a:pPr algn="ctr"/>
            <a:r>
              <a:rPr lang="pl-PL" dirty="0" smtClean="0"/>
              <a:t>Funkcje pieniądza</a:t>
            </a:r>
            <a:endParaRPr lang="pl-PL" dirty="0"/>
          </a:p>
        </p:txBody>
      </p:sp>
      <p:graphicFrame>
        <p:nvGraphicFramePr>
          <p:cNvPr id="4" name="Diagram 3"/>
          <p:cNvGraphicFramePr/>
          <p:nvPr/>
        </p:nvGraphicFramePr>
        <p:xfrm>
          <a:off x="1428728" y="1071546"/>
          <a:ext cx="750099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42852"/>
            <a:ext cx="7491434" cy="785818"/>
          </a:xfrm>
        </p:spPr>
        <p:txBody>
          <a:bodyPr>
            <a:normAutofit/>
          </a:bodyPr>
          <a:lstStyle/>
          <a:p>
            <a:r>
              <a:rPr lang="pl-PL" dirty="0" smtClean="0"/>
              <a:t>WŁAŚCIWOŚCI PIENIĄDZA</a:t>
            </a:r>
            <a:endParaRPr lang="pl-PL" dirty="0"/>
          </a:p>
        </p:txBody>
      </p:sp>
      <p:sp>
        <p:nvSpPr>
          <p:cNvPr id="3" name="Symbol zastępczy zawartości 2"/>
          <p:cNvSpPr>
            <a:spLocks noGrp="1"/>
          </p:cNvSpPr>
          <p:nvPr>
            <p:ph idx="1"/>
          </p:nvPr>
        </p:nvSpPr>
        <p:spPr>
          <a:xfrm>
            <a:off x="1000100" y="785794"/>
            <a:ext cx="8143900" cy="5715016"/>
          </a:xfrm>
        </p:spPr>
        <p:txBody>
          <a:bodyPr>
            <a:noAutofit/>
          </a:bodyPr>
          <a:lstStyle/>
          <a:p>
            <a:pPr>
              <a:buNone/>
            </a:pPr>
            <a:r>
              <a:rPr lang="pl-PL" sz="2200" b="1" dirty="0" smtClean="0">
                <a:solidFill>
                  <a:srgbClr val="FF0000"/>
                </a:solidFill>
              </a:rPr>
              <a:t>a)</a:t>
            </a:r>
            <a:r>
              <a:rPr lang="pl-PL" sz="2200" b="1" dirty="0" smtClean="0"/>
              <a:t>elastyczność substancji </a:t>
            </a:r>
            <a:r>
              <a:rPr lang="pl-PL" sz="2200" dirty="0" smtClean="0"/>
              <a:t>= 0, wraz ze wzrostem wartości</a:t>
            </a:r>
          </a:p>
          <a:p>
            <a:pPr>
              <a:buNone/>
            </a:pPr>
            <a:r>
              <a:rPr lang="pl-PL" sz="2200" dirty="0" smtClean="0"/>
              <a:t>wymiennej pieniądza nie występuje tendencja do zastąpienia go innym</a:t>
            </a:r>
          </a:p>
          <a:p>
            <a:pPr>
              <a:buNone/>
            </a:pPr>
            <a:r>
              <a:rPr lang="pl-PL" sz="2200" dirty="0" smtClean="0"/>
              <a:t>dobrem. Wynika to z faktu, że użyteczność pieniądza pochodzi</a:t>
            </a:r>
          </a:p>
          <a:p>
            <a:pPr>
              <a:buNone/>
            </a:pPr>
            <a:r>
              <a:rPr lang="pl-PL" sz="2200" dirty="0" smtClean="0"/>
              <a:t>jedynie z jego wartości wymiennej i wobec tego wartość wymienna</a:t>
            </a:r>
          </a:p>
          <a:p>
            <a:pPr>
              <a:buNone/>
            </a:pPr>
            <a:r>
              <a:rPr lang="pl-PL" sz="2200" dirty="0" smtClean="0"/>
              <a:t>jego użyteczność maleją równolegle</a:t>
            </a:r>
          </a:p>
          <a:p>
            <a:pPr>
              <a:buNone/>
            </a:pPr>
            <a:r>
              <a:rPr lang="pl-PL" sz="2200" b="1" dirty="0" smtClean="0">
                <a:solidFill>
                  <a:srgbClr val="FF0000"/>
                </a:solidFill>
              </a:rPr>
              <a:t>b)</a:t>
            </a:r>
            <a:r>
              <a:rPr lang="pl-PL" sz="2200" b="1" dirty="0" smtClean="0"/>
              <a:t>elastyczność produkcji </a:t>
            </a:r>
            <a:r>
              <a:rPr lang="pl-PL" sz="2200" dirty="0" smtClean="0"/>
              <a:t>=0, wzrost kosztów produkcji pieniądza</a:t>
            </a:r>
          </a:p>
          <a:p>
            <a:pPr>
              <a:buNone/>
            </a:pPr>
            <a:r>
              <a:rPr lang="pl-PL" sz="2200" dirty="0" smtClean="0"/>
              <a:t>wywołany np. wzrostem kosztów siły roboczej, nie powoduje wzrostu</a:t>
            </a:r>
          </a:p>
          <a:p>
            <a:pPr>
              <a:buNone/>
            </a:pPr>
            <a:r>
              <a:rPr lang="pl-PL" sz="2200" dirty="0" smtClean="0"/>
              <a:t>jego ceny. Pieniądz ma najwyższą „premię” za płynność tzn. że koszty</a:t>
            </a:r>
          </a:p>
          <a:p>
            <a:pPr>
              <a:buNone/>
            </a:pPr>
            <a:r>
              <a:rPr lang="pl-PL" sz="2200" dirty="0" smtClean="0"/>
              <a:t>przetrzymywania pieniądza są niższe niż korzyści uzyskane z jego</a:t>
            </a:r>
          </a:p>
          <a:p>
            <a:pPr>
              <a:buNone/>
            </a:pPr>
            <a:r>
              <a:rPr lang="pl-PL" sz="2200" dirty="0" smtClean="0"/>
              <a:t>obiegu. Jak twierdzi Taylor – pieniądz czerpie w czystej swej formie</a:t>
            </a:r>
          </a:p>
          <a:p>
            <a:pPr>
              <a:buNone/>
            </a:pPr>
            <a:r>
              <a:rPr lang="pl-PL" sz="2200" dirty="0" smtClean="0"/>
              <a:t>wartość tylko ze swojej funkcji obiegowej. Pieniądz przechowuje</a:t>
            </a:r>
          </a:p>
          <a:p>
            <a:pPr>
              <a:buNone/>
            </a:pPr>
            <a:r>
              <a:rPr lang="pl-PL" sz="2200" dirty="0" smtClean="0"/>
              <a:t>wartość, ponieważ jest zjawiskiem endogenicznym (wewnątrz</a:t>
            </a:r>
          </a:p>
          <a:p>
            <a:pPr>
              <a:buNone/>
            </a:pPr>
            <a:r>
              <a:rPr lang="pl-PL" sz="2200" dirty="0" smtClean="0"/>
              <a:t>gospodarczym). </a:t>
            </a:r>
            <a:endParaRPr lang="pl-PL" sz="2200" dirty="0"/>
          </a:p>
        </p:txBody>
      </p:sp>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728" y="142852"/>
            <a:ext cx="7498080" cy="1143000"/>
          </a:xfrm>
        </p:spPr>
        <p:txBody>
          <a:bodyPr/>
          <a:lstStyle/>
          <a:p>
            <a:pPr algn="ctr"/>
            <a:r>
              <a:rPr lang="pl-PL" dirty="0" smtClean="0"/>
              <a:t>Pieniądz pierwotny</a:t>
            </a:r>
            <a:endParaRPr lang="pl-PL" dirty="0"/>
          </a:p>
        </p:txBody>
      </p:sp>
      <p:pic>
        <p:nvPicPr>
          <p:cNvPr id="5" name="Symbol zastępczy zawartości 4" descr="barter-3001.jpg"/>
          <p:cNvPicPr>
            <a:picLocks noGrp="1"/>
          </p:cNvPicPr>
          <p:nvPr>
            <p:ph sz="half" idx="1"/>
          </p:nvPr>
        </p:nvPicPr>
        <p:blipFill>
          <a:blip r:embed="rId2" cstate="print"/>
          <a:stretch>
            <a:fillRect/>
          </a:stretch>
        </p:blipFill>
        <p:spPr>
          <a:xfrm>
            <a:off x="1214414" y="1357298"/>
            <a:ext cx="3735410" cy="4568711"/>
          </a:xfrm>
          <a:prstGeom prst="rect">
            <a:avLst/>
          </a:prstGeom>
          <a:ln>
            <a:noFill/>
          </a:ln>
          <a:effectLst>
            <a:softEdge rad="112500"/>
          </a:effectLst>
        </p:spPr>
      </p:pic>
      <p:sp>
        <p:nvSpPr>
          <p:cNvPr id="4" name="Symbol zastępczy zawartości 3"/>
          <p:cNvSpPr>
            <a:spLocks noGrp="1"/>
          </p:cNvSpPr>
          <p:nvPr>
            <p:ph sz="half" idx="2"/>
          </p:nvPr>
        </p:nvSpPr>
        <p:spPr>
          <a:xfrm>
            <a:off x="4643438" y="1214422"/>
            <a:ext cx="4343400" cy="5257800"/>
          </a:xfrm>
        </p:spPr>
        <p:txBody>
          <a:bodyPr>
            <a:normAutofit fontScale="47500" lnSpcReduction="20000"/>
          </a:bodyPr>
          <a:lstStyle/>
          <a:p>
            <a:pPr algn="just">
              <a:buNone/>
            </a:pPr>
            <a:r>
              <a:rPr lang="pl-PL" sz="3800" dirty="0" smtClean="0"/>
              <a:t>	W pierwotnych kulturach nie istniało pojęcie pieniądza jako środka płatniczego. Dobra nabywano głównie przez </a:t>
            </a:r>
            <a:r>
              <a:rPr lang="pl-PL" sz="3800" b="1" u="sng" dirty="0" smtClean="0"/>
              <a:t>barter</a:t>
            </a:r>
            <a:r>
              <a:rPr lang="pl-PL" sz="3800" dirty="0" smtClean="0"/>
              <a:t>, czyli wymianę „przedmiot za przedmiot”. Szybko zauważono, że taka wymiana nie zawsze była sprawiedliwa, gdyż wartość przedmiotów zwykle nie była taka sama  i nie prowadziła do zaspokojenia wszystkich potrzeb. Bezpośrednia wymiana towarów była także uciążliwa, co doprowadziło do wprowadzenia tzw. </a:t>
            </a:r>
            <a:r>
              <a:rPr lang="pl-PL" sz="3800" b="1" u="sng" dirty="0" smtClean="0"/>
              <a:t>pośredników wymiany</a:t>
            </a:r>
            <a:r>
              <a:rPr lang="pl-PL" sz="3800" dirty="0" smtClean="0"/>
              <a:t>, którymi były np. sól, skóra, zboże, itp. Dobra te były trwałe, jednorodne, podzielne i rzadko występujące. Przedmioty te zaspokajały podstawowe potrzeby biologiczne, przez co ten sposób wymiany szybko się przyjął w ówczesnym świecie. Produkty konsumpcyjne można nazwać pierwotną formą pieniądza, gdyż podczas wymiany nimi zachodziły dwie czynności: kupno    i sprzedaż.</a:t>
            </a:r>
          </a:p>
          <a:p>
            <a:pPr algn="just"/>
            <a:endParaRPr lang="pl-PL" dirty="0"/>
          </a:p>
        </p:txBody>
      </p:sp>
    </p:spTree>
  </p:cSld>
  <p:clrMapOvr>
    <a:masterClrMapping/>
  </p:clrMapOvr>
  <p:transition advTm="15000">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224</TotalTime>
  <Words>1363</Words>
  <Application>Microsoft Office PowerPoint</Application>
  <PresentationFormat>Pokaz na ekranie (4:3)</PresentationFormat>
  <Paragraphs>179</Paragraphs>
  <Slides>21</Slides>
  <Notes>2</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Przesilenie</vt:lpstr>
      <vt:lpstr>Slajd 1</vt:lpstr>
      <vt:lpstr>Pojęcie pieniądza</vt:lpstr>
      <vt:lpstr>Rodzaje pieniądza</vt:lpstr>
      <vt:lpstr>Slajd 4</vt:lpstr>
      <vt:lpstr>Slajd 5</vt:lpstr>
      <vt:lpstr>Znane  jednostki  zdawkowe</vt:lpstr>
      <vt:lpstr>Funkcje pieniądza</vt:lpstr>
      <vt:lpstr>WŁAŚCIWOŚCI PIENIĄDZA</vt:lpstr>
      <vt:lpstr>Pieniądz pierwotny</vt:lpstr>
      <vt:lpstr>Pieniądz kruszcowy</vt:lpstr>
      <vt:lpstr>Monety</vt:lpstr>
      <vt:lpstr> Pieniądze papierowe</vt:lpstr>
      <vt:lpstr>Slajd 13</vt:lpstr>
      <vt:lpstr>Środek  wymiany </vt:lpstr>
      <vt:lpstr>Handel wymienny</vt:lpstr>
      <vt:lpstr>Systemy monetarne w dawnej Polsce </vt:lpstr>
      <vt:lpstr>Slajd 17</vt:lpstr>
      <vt:lpstr>Slajd 18</vt:lpstr>
      <vt:lpstr>Slajd 19</vt:lpstr>
      <vt:lpstr>Slajd 20</vt:lpstr>
      <vt:lpstr>Galeria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student 5</dc:creator>
  <cp:lastModifiedBy>admin</cp:lastModifiedBy>
  <cp:revision>32</cp:revision>
  <dcterms:created xsi:type="dcterms:W3CDTF">2011-05-07T08:00:15Z</dcterms:created>
  <dcterms:modified xsi:type="dcterms:W3CDTF">2011-05-21T09:29:12Z</dcterms:modified>
</cp:coreProperties>
</file>